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0"/>
  </p:notesMasterIdLst>
  <p:handoutMasterIdLst>
    <p:handoutMasterId r:id="rId61"/>
  </p:handoutMasterIdLst>
  <p:sldIdLst>
    <p:sldId id="1168" r:id="rId5"/>
    <p:sldId id="257" r:id="rId6"/>
    <p:sldId id="1221" r:id="rId7"/>
    <p:sldId id="1298" r:id="rId8"/>
    <p:sldId id="1299" r:id="rId9"/>
    <p:sldId id="1300" r:id="rId10"/>
    <p:sldId id="1301" r:id="rId11"/>
    <p:sldId id="1303" r:id="rId12"/>
    <p:sldId id="1215" r:id="rId13"/>
    <p:sldId id="1246" r:id="rId14"/>
    <p:sldId id="1244" r:id="rId15"/>
    <p:sldId id="1304" r:id="rId16"/>
    <p:sldId id="1235" r:id="rId17"/>
    <p:sldId id="1247" r:id="rId18"/>
    <p:sldId id="1239" r:id="rId19"/>
    <p:sldId id="1240" r:id="rId20"/>
    <p:sldId id="1308" r:id="rId21"/>
    <p:sldId id="1305" r:id="rId22"/>
    <p:sldId id="1242" r:id="rId23"/>
    <p:sldId id="1262" r:id="rId24"/>
    <p:sldId id="1263" r:id="rId25"/>
    <p:sldId id="1264" r:id="rId26"/>
    <p:sldId id="1265" r:id="rId27"/>
    <p:sldId id="1267" r:id="rId28"/>
    <p:sldId id="1266" r:id="rId29"/>
    <p:sldId id="1269" r:id="rId30"/>
    <p:sldId id="1268" r:id="rId31"/>
    <p:sldId id="1294" r:id="rId32"/>
    <p:sldId id="1293" r:id="rId33"/>
    <p:sldId id="1295" r:id="rId34"/>
    <p:sldId id="1296" r:id="rId35"/>
    <p:sldId id="271" r:id="rId36"/>
    <p:sldId id="270" r:id="rId37"/>
    <p:sldId id="286" r:id="rId38"/>
    <p:sldId id="269" r:id="rId39"/>
    <p:sldId id="285" r:id="rId40"/>
    <p:sldId id="277" r:id="rId41"/>
    <p:sldId id="281" r:id="rId42"/>
    <p:sldId id="268" r:id="rId43"/>
    <p:sldId id="1297" r:id="rId44"/>
    <p:sldId id="1274" r:id="rId45"/>
    <p:sldId id="1277" r:id="rId46"/>
    <p:sldId id="1259" r:id="rId47"/>
    <p:sldId id="1306" r:id="rId48"/>
    <p:sldId id="1307" r:id="rId49"/>
    <p:sldId id="1216" r:id="rId50"/>
    <p:sldId id="1218" r:id="rId51"/>
    <p:sldId id="1210" r:id="rId52"/>
    <p:sldId id="1217" r:id="rId53"/>
    <p:sldId id="1250" r:id="rId54"/>
    <p:sldId id="1260" r:id="rId55"/>
    <p:sldId id="1252" r:id="rId56"/>
    <p:sldId id="1251" r:id="rId57"/>
    <p:sldId id="1292" r:id="rId58"/>
    <p:sldId id="687" r:id="rId59"/>
  </p:sldIdLst>
  <p:sldSz cx="9144000" cy="5143500" type="screen16x9"/>
  <p:notesSz cx="9866313" cy="673576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b="1" kern="1200">
        <a:solidFill>
          <a:schemeClr val="bg1"/>
        </a:solidFill>
        <a:latin typeface="Candar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2B89AB"/>
    <a:srgbClr val="99CCFF"/>
    <a:srgbClr val="C2B49B"/>
    <a:srgbClr val="669999"/>
    <a:srgbClr val="D9D9D9"/>
    <a:srgbClr val="A5DE04"/>
    <a:srgbClr val="706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CCEA2-3C30-4915-B9B4-07B7DEC9CEE3}" v="77" dt="2024-01-16T19:18:43.653"/>
    <p1510:client id="{4A9FCBD8-2573-8963-F41C-DCC7E203DB72}" v="1333" dt="2024-01-16T18:37:56.142"/>
    <p1510:client id="{4C85EA04-B240-47AC-9E46-018AC3C34AD1}" v="168" dt="2024-01-17T04:26:21.603"/>
    <p1510:client id="{6659066C-5B3A-8AC2-CB1E-B8BEF4BE5E8A}" v="355" dt="2024-01-16T09:31:35.961"/>
    <p1510:client id="{6FA284F4-FDA3-74CC-05AF-36C92E5A6561}" v="5" dt="2024-01-17T13:06:33.313"/>
    <p1510:client id="{889377F0-4919-87B0-2173-0F19E9E0220A}" v="540" dt="2024-01-17T10:07:48.003"/>
    <p1510:client id="{9A46AC7B-AD0B-48B2-82C5-304E28B4D687}" v="4" dt="2024-01-17T13:07:13.474"/>
    <p1510:client id="{AEF72630-4208-390B-4C18-B982CE9346C4}" v="237" dt="2024-01-16T15:58:34.530"/>
    <p1510:client id="{B67F5557-9F36-F8EE-619B-270221390CFC}" v="295" dt="2024-01-16T23:55:09.938"/>
    <p1510:client id="{CA0412EA-5719-1AEB-6BF0-4BC1C2AFA8A0}" v="3" dt="2024-01-16T15:56:56.421"/>
    <p1510:client id="{D2181069-D15B-409C-BEAC-CE6AC69460BB}" v="13" dt="2024-01-17T06:16:38.930"/>
    <p1510:client id="{EE246BD5-9DC8-503C-F463-2B496BED731C}" v="895" dt="2024-01-16T19:48:50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Destaqu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2.xml" Id="rId26" /><Relationship Type="http://schemas.openxmlformats.org/officeDocument/2006/relationships/slide" Target="slides/slide17.xml" Id="rId21" /><Relationship Type="http://schemas.openxmlformats.org/officeDocument/2006/relationships/slide" Target="slides/slide30.xml" Id="rId34" /><Relationship Type="http://schemas.openxmlformats.org/officeDocument/2006/relationships/slide" Target="slides/slide38.xml" Id="rId42" /><Relationship Type="http://schemas.openxmlformats.org/officeDocument/2006/relationships/slide" Target="slides/slide43.xml" Id="rId47" /><Relationship Type="http://schemas.openxmlformats.org/officeDocument/2006/relationships/slide" Target="slides/slide46.xml" Id="rId50" /><Relationship Type="http://schemas.openxmlformats.org/officeDocument/2006/relationships/slide" Target="slides/slide51.xml" Id="rId55" /><Relationship Type="http://schemas.openxmlformats.org/officeDocument/2006/relationships/viewProps" Target="viewProps.xml" Id="rId63" /><Relationship Type="http://schemas.openxmlformats.org/officeDocument/2006/relationships/slide" Target="slides/slide3.xml" Id="rId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25.xml" Id="rId29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slide" Target="slides/slide33.xml" Id="rId37" /><Relationship Type="http://schemas.openxmlformats.org/officeDocument/2006/relationships/slide" Target="slides/slide36.xml" Id="rId40" /><Relationship Type="http://schemas.openxmlformats.org/officeDocument/2006/relationships/slide" Target="slides/slide41.xml" Id="rId45" /><Relationship Type="http://schemas.openxmlformats.org/officeDocument/2006/relationships/slide" Target="slides/slide49.xml" Id="rId53" /><Relationship Type="http://schemas.openxmlformats.org/officeDocument/2006/relationships/slide" Target="slides/slide54.xml" Id="rId58" /><Relationship Type="http://schemas.openxmlformats.org/officeDocument/2006/relationships/slide" Target="slides/slide1.xml" Id="rId5" /><Relationship Type="http://schemas.openxmlformats.org/officeDocument/2006/relationships/handoutMaster" Target="handoutMasters/handoutMaster1.xml" Id="rId61" /><Relationship Type="http://schemas.openxmlformats.org/officeDocument/2006/relationships/slide" Target="slides/slide15.xml" Id="rId1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slide" Target="slides/slide31.xml" Id="rId35" /><Relationship Type="http://schemas.openxmlformats.org/officeDocument/2006/relationships/slide" Target="slides/slide39.xml" Id="rId43" /><Relationship Type="http://schemas.openxmlformats.org/officeDocument/2006/relationships/slide" Target="slides/slide44.xml" Id="rId48" /><Relationship Type="http://schemas.openxmlformats.org/officeDocument/2006/relationships/slide" Target="slides/slide52.xml" Id="rId56" /><Relationship Type="http://schemas.openxmlformats.org/officeDocument/2006/relationships/theme" Target="theme/theme1.xml" Id="rId64" /><Relationship Type="http://schemas.openxmlformats.org/officeDocument/2006/relationships/slide" Target="slides/slide4.xml" Id="rId8" /><Relationship Type="http://schemas.openxmlformats.org/officeDocument/2006/relationships/slide" Target="slides/slide47.xml" Id="rId51" /><Relationship Type="http://schemas.openxmlformats.org/officeDocument/2006/relationships/customXml" Target="../customXml/item3.xml" Id="rId3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slide" Target="slides/slide29.xml" Id="rId33" /><Relationship Type="http://schemas.openxmlformats.org/officeDocument/2006/relationships/slide" Target="slides/slide34.xml" Id="rId38" /><Relationship Type="http://schemas.openxmlformats.org/officeDocument/2006/relationships/slide" Target="slides/slide42.xml" Id="rId46" /><Relationship Type="http://schemas.openxmlformats.org/officeDocument/2006/relationships/slide" Target="slides/slide55.xml" Id="rId59" /><Relationship Type="http://schemas.microsoft.com/office/2015/10/relationships/revisionInfo" Target="revisionInfo.xml" Id="rId67" /><Relationship Type="http://schemas.openxmlformats.org/officeDocument/2006/relationships/slide" Target="slides/slide16.xml" Id="rId20" /><Relationship Type="http://schemas.openxmlformats.org/officeDocument/2006/relationships/slide" Target="slides/slide37.xml" Id="rId41" /><Relationship Type="http://schemas.openxmlformats.org/officeDocument/2006/relationships/slide" Target="slides/slide50.xml" Id="rId54" /><Relationship Type="http://schemas.openxmlformats.org/officeDocument/2006/relationships/presProps" Target="presProps.xml" Id="rId6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32.xml" Id="rId36" /><Relationship Type="http://schemas.openxmlformats.org/officeDocument/2006/relationships/slide" Target="slides/slide45.xml" Id="rId49" /><Relationship Type="http://schemas.openxmlformats.org/officeDocument/2006/relationships/slide" Target="slides/slide53.xml" Id="rId57" /><Relationship Type="http://schemas.openxmlformats.org/officeDocument/2006/relationships/slide" Target="slides/slide6.xml" Id="rId10" /><Relationship Type="http://schemas.openxmlformats.org/officeDocument/2006/relationships/slide" Target="slides/slide27.xml" Id="rId31" /><Relationship Type="http://schemas.openxmlformats.org/officeDocument/2006/relationships/slide" Target="slides/slide40.xml" Id="rId44" /><Relationship Type="http://schemas.openxmlformats.org/officeDocument/2006/relationships/slide" Target="slides/slide48.xml" Id="rId52" /><Relationship Type="http://schemas.openxmlformats.org/officeDocument/2006/relationships/notesMaster" Target="notesMasters/notesMaster1.xml" Id="rId60" /><Relationship Type="http://schemas.openxmlformats.org/officeDocument/2006/relationships/tableStyles" Target="tableStyles.xml" Id="rId65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35.xml" Id="rId3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4F7DCF-151A-4366-8509-CBC9A432C2D1}" type="datetimeFigureOut">
              <a:rPr lang="pt-PT"/>
              <a:pPr>
                <a:defRPr/>
              </a:pPr>
              <a:t>17/01/2024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150346-87A7-4AD4-BC79-2756B94DE9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609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9DBC6EA-BA67-45AE-A64E-8B71C74D20B5}" type="datetimeFigureOut">
              <a:rPr lang="pt-PT"/>
              <a:pPr>
                <a:defRPr/>
              </a:pPr>
              <a:t>17/01/2024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85838" y="3198813"/>
            <a:ext cx="7894637" cy="3032125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B196D03-3361-4E40-B385-A72B437D5B1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3232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>
            <a:off x="228606" y="171453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cxnSp>
        <p:nvCxnSpPr>
          <p:cNvPr id="11" name="Conexão recta 10"/>
          <p:cNvCxnSpPr/>
          <p:nvPr userDrawn="1"/>
        </p:nvCxnSpPr>
        <p:spPr>
          <a:xfrm>
            <a:off x="4437063" y="1457325"/>
            <a:ext cx="0" cy="2133600"/>
          </a:xfrm>
          <a:prstGeom prst="line">
            <a:avLst/>
          </a:prstGeom>
          <a:ln w="254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2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47258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  <a:endParaRPr lang="en-US" noProof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4485223" y="1491633"/>
            <a:ext cx="3822192" cy="2058979"/>
          </a:xfrm>
          <a:ln w="25400">
            <a:noFill/>
          </a:ln>
        </p:spPr>
        <p:txBody>
          <a:bodyPr anchor="ctr"/>
          <a:lstStyle>
            <a:lvl1pPr marL="342900" indent="-342900">
              <a:buFont typeface="+mj-lt"/>
              <a:buAutoNum type="arabicPeriod"/>
              <a:defRPr sz="1800">
                <a:solidFill>
                  <a:srgbClr val="2B89AB"/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799388" y="4678363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6144-DF23-40B0-BC37-254A69208AD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40797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6" y="171453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12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3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2563" y="4687888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E23A-0C0D-4839-94F6-4BF51A855B8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2223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6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4016377"/>
            <a:ext cx="8723312" cy="99695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12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2" y="254003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40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2563" y="4687888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D604-0E45-488A-BE12-E8723353F33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434025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6" y="171453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11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3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2563" y="4687888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E279-259D-4C21-8551-6D493C932B5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98802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 branco_com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 userDrawn="1"/>
        </p:nvSpPr>
        <p:spPr>
          <a:xfrm>
            <a:off x="228607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125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125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125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1125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125"/>
            </a:p>
          </p:txBody>
        </p:sp>
      </p:grpSp>
      <p:pic>
        <p:nvPicPr>
          <p:cNvPr id="9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0"/>
            <a:ext cx="1352550" cy="3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99388" y="4677966"/>
            <a:ext cx="116205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3D88-6B1A-4A4F-93F3-7417514EA21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68483" y="107729"/>
            <a:ext cx="7408862" cy="379433"/>
          </a:xfrm>
          <a:noFill/>
        </p:spPr>
        <p:txBody>
          <a:bodyPr/>
          <a:lstStyle>
            <a:lvl1pPr marL="342900" indent="-342900" rtl="0" fontAlgn="base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bg1"/>
              </a:buClr>
              <a:buSzPct val="125000"/>
              <a:buFont typeface="+mj-lt"/>
              <a:buAutoNum type="arabicPeriod"/>
              <a:defRPr lang="pt-PT" sz="1800" b="1" kern="12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00050" indent="-200025" rtl="0" fontAlgn="base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  <a:defRPr lang="pt-PT" sz="12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2pPr>
            <a:lvl3pPr rtl="0" fontAlgn="base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  <a:defRPr lang="pt-PT" sz="12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3pPr>
            <a:lvl4pPr rtl="0" fontAlgn="base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  <a:defRPr lang="pt-PT" sz="12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4pPr>
            <a:lvl5pPr rtl="0" fontAlgn="base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  <a:defRPr lang="en-US" sz="1200" kern="1200" dirty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5261017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187450" y="547691"/>
            <a:ext cx="7747000" cy="998537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9" name="Imagem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5741"/>
            <a:ext cx="15557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11"/>
          <p:cNvSpPr/>
          <p:nvPr userDrawn="1"/>
        </p:nvSpPr>
        <p:spPr>
          <a:xfrm>
            <a:off x="228606" y="171453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11" name="Group 5"/>
          <p:cNvGrpSpPr>
            <a:grpSpLocks noChangeAspect="1"/>
          </p:cNvGrpSpPr>
          <p:nvPr userDrawn="1"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12" name="Freeform 14"/>
            <p:cNvSpPr>
              <a:spLocks/>
            </p:cNvSpPr>
            <p:nvPr/>
          </p:nvSpPr>
          <p:spPr bwMode="hidden">
            <a:xfrm>
              <a:off x="4810124" y="4500563"/>
              <a:ext cx="4295774" cy="101599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hidden">
            <a:xfrm>
              <a:off x="-309563" y="4318000"/>
              <a:ext cx="8280402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hidden">
            <a:xfrm>
              <a:off x="3174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4156075" y="4316414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1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7" name="Rectângulo arredondado 16"/>
          <p:cNvSpPr/>
          <p:nvPr userDrawn="1"/>
        </p:nvSpPr>
        <p:spPr>
          <a:xfrm>
            <a:off x="871538" y="1187453"/>
            <a:ext cx="7408862" cy="423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PT" sz="2200">
                <a:solidFill>
                  <a:srgbClr val="2B89AB"/>
                </a:solidFill>
                <a:latin typeface="Trebuchet MS" pitchFamily="34" charset="0"/>
              </a:rPr>
              <a:t>Ordem de Trabalhos</a:t>
            </a:r>
          </a:p>
        </p:txBody>
      </p:sp>
      <p:pic>
        <p:nvPicPr>
          <p:cNvPr id="19" name="Imagem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91680" y="1592895"/>
            <a:ext cx="6588720" cy="3085075"/>
          </a:xfrm>
        </p:spPr>
        <p:txBody>
          <a:bodyPr/>
          <a:lstStyle>
            <a:lvl1pPr marL="342900" indent="-34290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+mj-lt"/>
              <a:buAutoNum type="arabicPeriod"/>
              <a:defRPr lang="pt-P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266700" indent="8890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+mj-lt"/>
              <a:buNone/>
              <a:defRPr lang="pt-PT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567663" indent="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+mj-lt"/>
              <a:buNone/>
              <a:defRPr lang="pt-PT" sz="14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3pPr>
            <a:lvl4pPr marL="855000" indent="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+mj-lt"/>
              <a:buNone/>
              <a:defRPr lang="pt-PT" sz="12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174088" indent="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+mj-lt"/>
              <a:buNone/>
              <a:defRPr lang="en-US" sz="1050" kern="1200" dirty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99388" y="4678363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26E0C-E4F5-4D5B-9B9E-C43D2A57E78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106790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187450" y="547691"/>
            <a:ext cx="7747000" cy="998537"/>
            <a:chOff x="-3905251" y="4294188"/>
            <a:chExt cx="13027839" cy="1892300"/>
          </a:xfrm>
        </p:grpSpPr>
        <p:sp>
          <p:nvSpPr>
            <p:cNvPr id="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10" name="Imagem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5741"/>
            <a:ext cx="15557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1"/>
          <p:cNvSpPr/>
          <p:nvPr userDrawn="1"/>
        </p:nvSpPr>
        <p:spPr>
          <a:xfrm>
            <a:off x="228606" y="171453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12" name="Group 5"/>
          <p:cNvGrpSpPr>
            <a:grpSpLocks noChangeAspect="1"/>
          </p:cNvGrpSpPr>
          <p:nvPr userDrawn="1"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1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1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19" name="Imagem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71538" y="2006207"/>
            <a:ext cx="7408862" cy="2588419"/>
          </a:xfrm>
        </p:spPr>
        <p:txBody>
          <a:bodyPr/>
          <a:lstStyle>
            <a:lvl1pPr marL="266700" indent="-26670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buFont typeface="Wingdings" pitchFamily="2" charset="2"/>
              <a:buChar char="§"/>
              <a:defRPr lang="pt-PT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533400" indent="-26670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pt-PT" sz="16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2pPr>
            <a:lvl3pPr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pt-PT" sz="16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3pPr>
            <a:lvl4pPr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pt-PT" sz="16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4pPr>
            <a:lvl5pPr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en-US" sz="1600" kern="1200" dirty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4"/>
          </p:nvPr>
        </p:nvSpPr>
        <p:spPr>
          <a:xfrm>
            <a:off x="268483" y="107729"/>
            <a:ext cx="7408862" cy="379433"/>
          </a:xfrm>
          <a:noFill/>
        </p:spPr>
        <p:txBody>
          <a:bodyPr/>
          <a:lstStyle>
            <a:lvl1pPr marL="457200" indent="-45720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5000"/>
              <a:buFont typeface="+mj-lt"/>
              <a:buAutoNum type="arabicPeriod"/>
              <a:defRPr lang="pt-PT" sz="2400" b="1" kern="12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33400" indent="-266700"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pt-PT" sz="16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2pPr>
            <a:lvl3pPr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pt-PT" sz="16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3pPr>
            <a:lvl4pPr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pt-PT" sz="1600" kern="1200" dirty="0" smtClean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4pPr>
            <a:lvl5pPr rtl="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2B89AB"/>
              </a:buClr>
              <a:buSzPct val="125000"/>
              <a:defRPr lang="en-US" sz="1600" kern="1200" dirty="0">
                <a:solidFill>
                  <a:srgbClr val="4D4D4D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7799388" y="4678363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60ED5-82F8-4F58-9D08-1E86694EA71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126433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E5C9-7917-4C9D-9890-E2AB3A6927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80993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6" y="171452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2778"/>
            <a:ext cx="2876550" cy="5365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5939"/>
            <a:ext cx="5545138" cy="6381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5465"/>
            <a:ext cx="5467350" cy="5810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5938"/>
            <a:ext cx="3306763" cy="488950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4827"/>
            <a:ext cx="8723312" cy="9969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10" name="Imagem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9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E8AB-8D59-42B3-B399-25B331AA7B8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2821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113F-8B6C-44F4-A176-89C30166A0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16575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5420-23E8-414B-87D1-4DBCC3280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47851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2563" y="4687888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9D369-41BF-4C60-867D-E36F053460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87865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 userDrawn="1"/>
        </p:nvSpPr>
        <p:spPr>
          <a:xfrm>
            <a:off x="228606" y="171453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pic>
        <p:nvPicPr>
          <p:cNvPr id="9" name="Imagem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99388" y="4678363"/>
            <a:ext cx="11620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1A07-E1F4-4B1F-8951-890D30CBC12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709094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6" y="171453"/>
            <a:ext cx="8696325" cy="185102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60475"/>
            <a:ext cx="8723312" cy="996950"/>
            <a:chOff x="-3905251" y="4294188"/>
            <a:chExt cx="13027839" cy="1892300"/>
          </a:xfrm>
        </p:grpSpPr>
        <p:sp>
          <p:nvSpPr>
            <p:cNvPr id="103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 useBgFill="1">
          <p:nvSpPr>
            <p:cNvPr id="103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1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  <a:endParaRPr lang="en-US" alt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4" y="4687888"/>
            <a:ext cx="37861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888"/>
            <a:ext cx="3786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888"/>
            <a:ext cx="11620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D16E72-A0F1-45B3-AFAB-DB8BE203597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603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  <a:endParaRPr lang="en-US" altLang="pt-PT"/>
          </a:p>
        </p:txBody>
      </p:sp>
      <p:pic>
        <p:nvPicPr>
          <p:cNvPr id="1033" name="Imagem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09553"/>
            <a:ext cx="13525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3" r:id="rId1"/>
    <p:sldLayoutId id="2147489464" r:id="rId2"/>
    <p:sldLayoutId id="2147489465" r:id="rId3"/>
    <p:sldLayoutId id="2147489457" r:id="rId4"/>
    <p:sldLayoutId id="2147489466" r:id="rId5"/>
    <p:sldLayoutId id="2147489458" r:id="rId6"/>
    <p:sldLayoutId id="2147489459" r:id="rId7"/>
    <p:sldLayoutId id="2147489467" r:id="rId8"/>
    <p:sldLayoutId id="2147489468" r:id="rId9"/>
    <p:sldLayoutId id="2147489469" r:id="rId10"/>
    <p:sldLayoutId id="2147489470" r:id="rId11"/>
    <p:sldLayoutId id="2147489471" r:id="rId12"/>
    <p:sldLayoutId id="2147489481" r:id="rId13"/>
  </p:sldLayoutIdLst>
  <p:transition spd="slow"/>
  <p:hf hdr="0" ft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buFont typeface="Candara" pitchFamily="34" charset="0"/>
        <a:buAutoNum type="arabicPeriod"/>
        <a:defRPr sz="2400" kern="1200">
          <a:solidFill>
            <a:srgbClr val="FFFFFF"/>
          </a:solidFill>
          <a:latin typeface="Trebuchet MS" pitchFamily="34" charset="0"/>
          <a:ea typeface="+mj-ea"/>
          <a:cs typeface="+mj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buFont typeface="Candara" pitchFamily="34" charset="0"/>
        <a:buAutoNum type="arabicPeriod"/>
        <a:defRPr sz="2400">
          <a:solidFill>
            <a:srgbClr val="FFFFFF"/>
          </a:solidFill>
          <a:latin typeface="Trebuchet MS" pitchFamily="34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buFont typeface="Candara" pitchFamily="34" charset="0"/>
        <a:buAutoNum type="arabicPeriod"/>
        <a:defRPr sz="2400">
          <a:solidFill>
            <a:srgbClr val="FFFFFF"/>
          </a:solidFill>
          <a:latin typeface="Trebuchet MS" pitchFamily="34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buFont typeface="Candara" pitchFamily="34" charset="0"/>
        <a:buAutoNum type="arabicPeriod"/>
        <a:defRPr sz="2400">
          <a:solidFill>
            <a:srgbClr val="FFFFFF"/>
          </a:solidFill>
          <a:latin typeface="Trebuchet MS" pitchFamily="34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buFont typeface="Candara" pitchFamily="34" charset="0"/>
        <a:buAutoNum type="arabicPeriod"/>
        <a:defRPr sz="2400">
          <a:solidFill>
            <a:srgbClr val="FFFFF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87338" algn="l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sz="16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1pPr>
      <a:lvl2pPr marL="576263" indent="-287338" algn="l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Clr>
          <a:schemeClr val="accent1"/>
        </a:buClr>
        <a:buSzPct val="125000"/>
        <a:buFont typeface="Wingdings" pitchFamily="2" charset="2"/>
        <a:buChar char=""/>
        <a:defRPr sz="16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2pPr>
      <a:lvl3pPr marL="855663" indent="-287338" algn="l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Clr>
          <a:schemeClr val="accent1"/>
        </a:buClr>
        <a:buSzPct val="125000"/>
        <a:buFont typeface="Arial" pitchFamily="34" charset="0"/>
        <a:buChar char="•"/>
        <a:defRPr sz="16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3pPr>
      <a:lvl4pPr marL="1143000" indent="-287338" algn="l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Clr>
          <a:schemeClr val="accent1"/>
        </a:buClr>
        <a:buSzPct val="125000"/>
        <a:buFont typeface="Arial" pitchFamily="34" charset="0"/>
        <a:buChar char="-"/>
        <a:defRPr sz="16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4pPr>
      <a:lvl5pPr marL="1462088" indent="-287338" algn="l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v"/>
        <a:defRPr sz="16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pp.pt/images/PEPAC/Orientacoes_Tecnicas/GPP_OTE_2023_5_OcupacoesCulturais.pdf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ap.pt/portal/documents/182/6687838/Conceitos_Regras+de+Delimita%C3%A7%C3%A3ol.pdf/6fb2ea5b-3a19-52cd-afe1-c68dfd4ab6bc?t=1681120641897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4751388" y="1355725"/>
            <a:ext cx="0" cy="1054100"/>
          </a:xfrm>
          <a:prstGeom prst="line">
            <a:avLst/>
          </a:prstGeom>
          <a:noFill/>
          <a:ln w="28575">
            <a:solidFill>
              <a:srgbClr val="2B89AB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pt-PT" sz="18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522288" y="1685895"/>
            <a:ext cx="4049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>
            <a:spAutoFit/>
          </a:bodyPr>
          <a:lstStyle>
            <a:lvl1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PT" altLang="pt-PT" sz="2000">
                <a:solidFill>
                  <a:srgbClr val="2B89AB"/>
                </a:solidFill>
                <a:latin typeface="Trebuchet MS"/>
                <a:cs typeface="Arial"/>
              </a:rPr>
              <a:t>Parcelário/SVS 2024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5178431" y="1762128"/>
            <a:ext cx="348932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altLang="pt-PT" sz="1800">
                <a:solidFill>
                  <a:srgbClr val="2B89AB"/>
                </a:solidFill>
                <a:latin typeface="Trebuchet MS"/>
                <a:cs typeface="Times New Roman"/>
              </a:rPr>
              <a:t> 17 de janeiro 2024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PT" altLang="pt-PT" sz="1800">
                <a:solidFill>
                  <a:srgbClr val="2B89AB"/>
                </a:solidFill>
                <a:latin typeface="Arial"/>
                <a:cs typeface="Times New Roman"/>
              </a:rPr>
              <a:t>            </a:t>
            </a:r>
            <a:endParaRPr lang="pt-PT" altLang="pt-PT" sz="1800">
              <a:solidFill>
                <a:srgbClr val="9933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21509" name="Picture 4" descr="P:\DDI\SIM\FOTOGRAFIAS\capa Anuário Campanha 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4" y="2409825"/>
            <a:ext cx="33321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94F9AD-638A-4B91-B359-8D0607B9849E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 SVS - Recomendações 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113798" y="721576"/>
            <a:ext cx="9117505" cy="189717"/>
          </a:xfrm>
        </p:spPr>
        <p:txBody>
          <a:bodyPr/>
          <a:lstStyle/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Recomendações para a Campanha:</a:t>
            </a:r>
            <a:endParaRPr lang="pt-PT">
              <a:latin typeface="Trebuchet MS"/>
            </a:endParaRPr>
          </a:p>
          <a:p>
            <a:pPr marL="740410" lvl="3" indent="-285750" algn="just">
              <a:buSzPct val="120000"/>
              <a:buFont typeface="Arial" panose="020B0604020202020204" pitchFamily="34" charset="0"/>
              <a:buChar char="•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Os agricultores devem ser incentivados a inserir um endereço de e-mail no IB para poderem receber os alertas do IFAP </a:t>
            </a:r>
            <a:endParaRPr lang="pt-PT" sz="1400">
              <a:solidFill>
                <a:srgbClr val="2B89AB"/>
              </a:solidFill>
            </a:endParaRPr>
          </a:p>
          <a:p>
            <a:pPr marL="740410" lvl="3" indent="-285750" algn="just">
              <a:buSzPct val="120000"/>
              <a:buFont typeface="Arial" panose="020B0604020202020204" pitchFamily="34" charset="0"/>
              <a:buChar char="•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Os alertas não devem ser ignorados uma vez que as superfícies que suscitem dúvidas não serão objeto de pagamento</a:t>
            </a:r>
          </a:p>
          <a:p>
            <a:pPr marL="740410" lvl="3" indent="-285750" algn="just">
              <a:buSzPct val="120000"/>
              <a:buFont typeface="Arial" panose="020B0604020202020204" pitchFamily="34" charset="0"/>
              <a:buChar char="•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Sempre que receberem uma notificação devem verificar se a superfície em causa está bem delimitada e se cumpre os requisitos para a atribuição do prémio:</a:t>
            </a:r>
          </a:p>
          <a:p>
            <a:pPr marL="1059180" lvl="4" indent="-285750" algn="just">
              <a:buSzPct val="120000"/>
              <a:buFont typeface="Courier New" panose="020B0604020202020204" pitchFamily="34" charset="0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Se cumprir os requisitos então devem providenciar as evidências fotográficas que demonstrem a elegibilidade da superfície (IFAP Mobile)</a:t>
            </a:r>
            <a:endParaRPr lang="pt-PT"/>
          </a:p>
          <a:p>
            <a:pPr marL="1059180" lvl="4" indent="-285750" algn="just">
              <a:buSzPct val="120000"/>
              <a:buFont typeface="Courier New" panose="020B0604020202020204" pitchFamily="34" charset="0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Se não cumprir os requisitos então devem retificar o Pedido Único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095398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46335" y="75544"/>
            <a:ext cx="6165684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 SVS - Recomendações 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0" y="619656"/>
            <a:ext cx="8847475" cy="189717"/>
          </a:xfrm>
        </p:spPr>
        <p:txBody>
          <a:bodyPr/>
          <a:lstStyle/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Recomendações para a Campanha:</a:t>
            </a:r>
            <a:endParaRPr lang="pt-PT">
              <a:latin typeface="Trebuchet MS"/>
            </a:endParaRPr>
          </a:p>
          <a:p>
            <a:pPr marL="740410" lvl="3" indent="-285750" algn="just">
              <a:buSzPct val="120000"/>
              <a:buFont typeface="Arial" panose="020B0604020202020204" pitchFamily="34" charset="0"/>
              <a:buChar char="•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Utilizar a App do IFAP para tirar fotografias georreferenciadas para demonstrar a presença da cultura, sobretudo nos casos em que as parcelas têm uma dimensão reduzida ou havendo um desenvolvimento anormal da cultura, estando reunidos os requisitos para a obtenção do prémio</a:t>
            </a:r>
          </a:p>
          <a:p>
            <a:pPr marL="740410" lvl="3" indent="-285750" algn="just">
              <a:buSzPct val="120000"/>
              <a:buFont typeface="Arial" panose="020B0604020202020204" pitchFamily="34" charset="0"/>
              <a:buChar char="•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Devem ser tiradas fotografias panorâmicas e de pormenor:</a:t>
            </a:r>
          </a:p>
          <a:p>
            <a:pPr marL="1059180" lvl="4" indent="-287020" algn="just">
              <a:buSzPct val="120000"/>
              <a:buFont typeface="Wingdings" panose="020B0604020202020204" pitchFamily="34" charset="0"/>
              <a:buChar char="v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 As fotografias panorâmicas servem para evidenciar a superfície ocupada com a ocupação/cultura em dúvida, com especial destaque para as zonas onde possa ter ocorrido um desenvolvimento anormal da cultura ou que as imagens disponíveis não confirmem a sua presença </a:t>
            </a:r>
            <a:endParaRPr lang="pt-PT"/>
          </a:p>
          <a:p>
            <a:pPr marL="1059180" lvl="4" indent="-287020" algn="just">
              <a:buSzPct val="120000"/>
              <a:buFont typeface="Wingdings" panose="020B0604020202020204" pitchFamily="34" charset="0"/>
              <a:buChar char="v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 As fotografias de pormenor (por exemplo, árvores, folhas, flores, ou frutos) servem para demonstrar a espécie presente (e a utilizar para efeitos de classificação automática)</a:t>
            </a:r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219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3F837-C3B3-ACCF-9D2D-18917458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E83F1573-C881-1572-DCF8-438426608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5B90DF05-AB24-D58F-ED2E-DEC7ABECFE28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420BBE22-3BFD-DF4E-DF77-A1B5DC9E8405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 SVS - Recomendações 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C08128CB-C617-2C93-66CE-05654C10B43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3986" y="721881"/>
            <a:ext cx="7488341" cy="379433"/>
          </a:xfrm>
        </p:spPr>
        <p:txBody>
          <a:bodyPr/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Recomendações para a Campanha:</a:t>
            </a:r>
          </a:p>
          <a:p>
            <a:pPr marL="453390" lvl="2" indent="-285750" algn="just">
              <a:buSzPct val="120000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Utilizar o serviço de imagens do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Sentinel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2 que está disponível no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iSIP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(Catálogo de Imagens)</a:t>
            </a:r>
            <a:endParaRPr lang="pt-PT">
              <a:latin typeface="Trebuchet MS"/>
            </a:endParaRPr>
          </a:p>
          <a:p>
            <a:pPr marL="167640" lvl="2" indent="0" algn="just">
              <a:buSzPct val="120000"/>
              <a:buNone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453390" lvl="2" indent="-285750" algn="just">
              <a:buSzPct val="120000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453390" lvl="2" indent="-285750" algn="just">
              <a:buSzPct val="120000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453390" lvl="2" indent="-285750" algn="just">
              <a:buSzPct val="120000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167640" lvl="2" indent="0" algn="just">
              <a:buSzPct val="120000"/>
              <a:buNone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  <p:pic>
        <p:nvPicPr>
          <p:cNvPr id="3" name="Imagem 7">
            <a:extLst>
              <a:ext uri="{FF2B5EF4-FFF2-40B4-BE49-F238E27FC236}">
                <a16:creationId xmlns:a16="http://schemas.microsoft.com/office/drawing/2014/main" id="{ABED934B-9189-1C97-5C36-272FE0CA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95" y="2390273"/>
            <a:ext cx="2743200" cy="17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1721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 SVS - Recomendações 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513986" y="721881"/>
            <a:ext cx="7488341" cy="379433"/>
          </a:xfrm>
        </p:spPr>
        <p:txBody>
          <a:bodyPr/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Recomendações para a Campanha:</a:t>
            </a:r>
          </a:p>
          <a:p>
            <a:pPr marL="452755" lvl="2" indent="-285750" algn="just">
              <a:buFont typeface="Arial,Sans-Serif" pitchFamily="34" charset="0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Calibrar a bússola e aguardar o tempo suficiente para o telefone melhorar a captação do sinal GPS</a:t>
            </a:r>
            <a:endParaRPr lang="en-US" sz="1400">
              <a:latin typeface="Trebuchet MS"/>
            </a:endParaRPr>
          </a:p>
          <a:p>
            <a:pPr marL="452755" lvl="2" indent="-285750" algn="just">
              <a:buFont typeface="Arial,Sans-Serif" pitchFamily="34" charset="0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452755" lvl="2" indent="-285750" algn="just">
              <a:buFont typeface="Arial,Sans-Serif" pitchFamily="34" charset="0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Tirar fotografias em boas condições de visibilidade, evitando que sejam tiradas em contraluz ou que permitam a identificação de pessoas ou matrículas  </a:t>
            </a:r>
            <a:endParaRPr lang="en-US" sz="1400">
              <a:latin typeface="Trebuchet MS"/>
            </a:endParaRPr>
          </a:p>
          <a:p>
            <a:pPr marL="452755" lvl="2" indent="-285750" algn="just">
              <a:buFont typeface="Arial,Sans-Serif" pitchFamily="34" charset="0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453390" lvl="2" indent="-285750" algn="just">
              <a:buSzPct val="120000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Utilizar as novas funcionalidades da App para auxiliar a delimitação de polígonos de ocupação do solo e/ou polígonos de cultura (função que permite a obtenção de polígonos, pontos ou linhas)</a:t>
            </a:r>
            <a:endParaRPr lang="pt-PT" sz="1400">
              <a:solidFill>
                <a:srgbClr val="2B89AB"/>
              </a:solidFill>
            </a:endParaRPr>
          </a:p>
        </p:txBody>
      </p:sp>
      <p:pic>
        <p:nvPicPr>
          <p:cNvPr id="3" name="Imagem 2" descr="Resultado de imagem para calibrar bussola android">
            <a:extLst>
              <a:ext uri="{FF2B5EF4-FFF2-40B4-BE49-F238E27FC236}">
                <a16:creationId xmlns:a16="http://schemas.microsoft.com/office/drawing/2014/main" id="{BBEA60B1-1E53-B9FE-A31B-543694D4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73" y="1512266"/>
            <a:ext cx="1932182" cy="982935"/>
          </a:xfrm>
          <a:prstGeom prst="rect">
            <a:avLst/>
          </a:prstGeom>
        </p:spPr>
      </p:pic>
      <p:pic>
        <p:nvPicPr>
          <p:cNvPr id="7" name="Imagem 6" descr="Resultado de imagem para não tiar fotos a pessoas">
            <a:extLst>
              <a:ext uri="{FF2B5EF4-FFF2-40B4-BE49-F238E27FC236}">
                <a16:creationId xmlns:a16="http://schemas.microsoft.com/office/drawing/2014/main" id="{755AB5D1-25EA-C0CB-6C6C-70191E4F9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570" y="2780834"/>
            <a:ext cx="1038226" cy="8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872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868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 SVS - Recomendações </a:t>
            </a:r>
            <a:endParaRPr lang="pt-PT"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1" y="557940"/>
            <a:ext cx="9117505" cy="189717"/>
          </a:xfrm>
        </p:spPr>
        <p:txBody>
          <a:bodyPr/>
          <a:lstStyle/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2024</a:t>
            </a:r>
            <a:endParaRPr lang="pt-PT"/>
          </a:p>
          <a:p>
            <a:pPr marL="1059180" lvl="4" indent="-285750" algn="just">
              <a:buSzPct val="120000"/>
              <a:buFont typeface="Wingdings" panose="020B0604020202020204" pitchFamily="34" charset="0"/>
              <a:buChar char="v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SVS incluirá as intervenções analisadas em 2023 e também novas Intervenções ainda a definir</a:t>
            </a:r>
            <a:endParaRPr lang="pt-PT"/>
          </a:p>
          <a:p>
            <a:pPr marL="1059180" lvl="4" indent="-285750" algn="just">
              <a:buSzPct val="120000"/>
              <a:buFont typeface="Wingdings" panose="020B0604020202020204" pitchFamily="34" charset="0"/>
              <a:buChar char="v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Pretende-se implementar um formulário para a apresentação das repostas do SVS em detrimento da utilização do correio eletrónico</a:t>
            </a:r>
            <a:endParaRPr lang="pt-PT" sz="1400">
              <a:solidFill>
                <a:srgbClr val="2B89AB"/>
              </a:solidFill>
            </a:endParaRPr>
          </a:p>
          <a:p>
            <a:pPr marL="1059180" lvl="4" indent="-285750" algn="just">
              <a:buSzPct val="120000"/>
              <a:buFont typeface="Wingdings" panose="020B0604020202020204" pitchFamily="34" charset="0"/>
              <a:buChar char="v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A atividade agrícola sob plásticos ou outro tipo de coberturas deve, por defeito, ser documentada com recurso a fotografias tiradas com a aplicação IFAP Mobile (deverá constar em Portaria)</a:t>
            </a:r>
            <a:endParaRPr lang="pt-PT" sz="1400">
              <a:solidFill>
                <a:srgbClr val="2B89AB"/>
              </a:solidFill>
            </a:endParaRPr>
          </a:p>
          <a:p>
            <a:pPr marL="1059180" lvl="4" indent="-285750" algn="just">
              <a:buSzPct val="120000"/>
              <a:buFont typeface="Wingdings" panose="020B0604020202020204" pitchFamily="34" charset="0"/>
              <a:buChar char="v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Recomenda-se que sejam tiradas fotografias com a aplicação IFAP Mobile para as seguintes situações:</a:t>
            </a:r>
            <a:endParaRPr lang="pt-PT" sz="1400">
              <a:solidFill>
                <a:srgbClr val="2B89AB"/>
              </a:solidFill>
            </a:endParaRPr>
          </a:p>
          <a:p>
            <a:pPr marL="1380490" lvl="5" algn="just" eaLnBrk="0" fontAlgn="base" hangingPunct="0">
              <a:lnSpc>
                <a:spcPct val="150000"/>
              </a:lnSpc>
              <a:spcAft>
                <a:spcPts val="450"/>
              </a:spcAft>
              <a:buSzPct val="120000"/>
              <a:buFont typeface="Wingdings" panose="020B0604020202020204" pitchFamily="34" charset="0"/>
              <a:buChar char="Ø"/>
              <a:tabLst>
                <a:tab pos="339329" algn="l"/>
              </a:tabLst>
            </a:pPr>
            <a:r>
              <a:rPr lang="pt-PT" sz="1600">
                <a:solidFill>
                  <a:srgbClr val="2B89AB"/>
                </a:solidFill>
                <a:latin typeface="Trebuchet MS"/>
              </a:rPr>
              <a:t> </a:t>
            </a:r>
            <a:r>
              <a:rPr lang="pt-PT">
                <a:solidFill>
                  <a:srgbClr val="2B89AB"/>
                </a:solidFill>
                <a:latin typeface="Trebuchet MS"/>
              </a:rPr>
              <a:t>culturas de Outono/Inverno a candidatar ao apoio associado</a:t>
            </a:r>
          </a:p>
          <a:p>
            <a:pPr marL="1380490" lvl="5" algn="just">
              <a:lnSpc>
                <a:spcPct val="150000"/>
              </a:lnSpc>
              <a:spcAft>
                <a:spcPts val="450"/>
              </a:spcAft>
              <a:buClr>
                <a:srgbClr val="258FAB"/>
              </a:buClr>
              <a:buSzPct val="120000"/>
              <a:buFont typeface="Wingdings" panose="020B0604020202020204" pitchFamily="34" charset="0"/>
              <a:buChar char="Ø"/>
              <a:tabLst>
                <a:tab pos="339329" algn="l"/>
              </a:tabLst>
            </a:pPr>
            <a:r>
              <a:rPr lang="pt-PT">
                <a:solidFill>
                  <a:srgbClr val="2B89AB"/>
                </a:solidFill>
                <a:latin typeface="Trebuchet MS"/>
              </a:rPr>
              <a:t>Sementeira direta ou enrelvamento da entrelinha</a:t>
            </a:r>
          </a:p>
          <a:p>
            <a:pPr marL="1380490" lvl="5" algn="just">
              <a:buClr>
                <a:srgbClr val="258FAB"/>
              </a:buClr>
              <a:buSzPct val="120000"/>
              <a:buFont typeface="Wingdings" panose="020B0604020202020204" pitchFamily="34" charset="0"/>
              <a:buChar char="Ø"/>
              <a:tabLst>
                <a:tab pos="339329" algn="l"/>
              </a:tabLst>
            </a:pPr>
            <a:endParaRPr lang="pt-PT">
              <a:solidFill>
                <a:srgbClr val="2B89AB"/>
              </a:solidFill>
              <a:latin typeface="Trebuchet MS"/>
            </a:endParaRPr>
          </a:p>
          <a:p>
            <a:pPr marL="740410" lvl="3" indent="-285750" algn="just">
              <a:buSzPct val="120000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454660" lvl="3" indent="0" algn="just">
              <a:buSzPct val="120000"/>
              <a:buNone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0324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 bwMode="auto">
          <a:xfrm>
            <a:off x="4576709" y="1492251"/>
            <a:ext cx="4275138" cy="2051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800" kern="1200">
                <a:solidFill>
                  <a:srgbClr val="2B89AB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62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556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143000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462088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 typeface="+mj-lt"/>
              <a:buNone/>
            </a:pPr>
            <a:r>
              <a:rPr lang="pt-PT" altLang="pt-PT" sz="2400"/>
              <a:t>2</a:t>
            </a:r>
            <a:r>
              <a:rPr lang="pt-PT" altLang="pt-PT" sz="2400" b="1"/>
              <a:t>. Parcelário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9" r="38393" b="-1"/>
          <a:stretch/>
        </p:blipFill>
        <p:spPr bwMode="auto">
          <a:xfrm>
            <a:off x="476545" y="1851670"/>
            <a:ext cx="3960440" cy="18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2933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521550" y="819610"/>
            <a:ext cx="8055895" cy="189717"/>
          </a:xfrm>
          <a:noFill/>
        </p:spPr>
        <p:txBody>
          <a:bodyPr/>
          <a:lstStyle/>
          <a:p>
            <a:pPr marL="285750" lvl="1" indent="-285750" algn="just"/>
            <a:r>
              <a:rPr lang="pt-PT" sz="1400">
                <a:solidFill>
                  <a:srgbClr val="2B89AB"/>
                </a:solidFill>
                <a:highlight>
                  <a:srgbClr val="FFFFFF"/>
                </a:highlight>
                <a:latin typeface="Trebuchet MS"/>
              </a:rPr>
              <a:t>Formação e-learning</a:t>
            </a:r>
            <a:endParaRPr lang="pt-PT"/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Conteúdos atualizados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Está agora em validação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Disponibilização do curso em breve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Todos os técnicos devem frequentar a nova formação</a:t>
            </a:r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>
              <a:buFont typeface="Wingdings" pitchFamily="34" charset="0"/>
              <a:buChar char="ü"/>
            </a:pP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1378096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86B1E-7255-97D6-535C-482D48628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0725075-B4F9-CE4D-7627-820844317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D9A31EB2-E87D-AE0B-82B5-C067D4A628F7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2057DC75-4567-DE0B-EF2F-9A9A3B7B06FE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2542197D-022E-0136-7A1E-18C7109633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1550" y="819610"/>
            <a:ext cx="8055895" cy="189717"/>
          </a:xfrm>
          <a:noFill/>
        </p:spPr>
        <p:txBody>
          <a:bodyPr/>
          <a:lstStyle/>
          <a:p>
            <a:pPr marL="285750" lvl="1" indent="-285750" algn="just"/>
            <a:r>
              <a:rPr lang="pt-PT" sz="1400" err="1">
                <a:solidFill>
                  <a:srgbClr val="2B89AB"/>
                </a:solidFill>
                <a:highlight>
                  <a:srgbClr val="FFFFFF"/>
                </a:highlight>
                <a:latin typeface="Trebuchet MS"/>
              </a:rPr>
              <a:t>Ortofotomapas</a:t>
            </a:r>
            <a:r>
              <a:rPr lang="pt-PT" sz="1400">
                <a:solidFill>
                  <a:srgbClr val="2B89AB"/>
                </a:solidFill>
                <a:highlight>
                  <a:srgbClr val="FFFFFF"/>
                </a:highlight>
                <a:latin typeface="Trebuchet MS"/>
              </a:rPr>
              <a:t> (Ponto de situação)</a:t>
            </a:r>
          </a:p>
          <a:p>
            <a:pPr marL="855345" lvl="2" indent="-287020" algn="just"/>
            <a:r>
              <a:rPr lang="pt-PT" sz="1400" err="1">
                <a:solidFill>
                  <a:srgbClr val="2B89AB"/>
                </a:solidFill>
                <a:latin typeface="Trebuchet MS"/>
              </a:rPr>
              <a:t>Ortofotomapas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de 2022 produzidos pela EDIA para o empreendimento do Alqueva (WMS)</a:t>
            </a:r>
          </a:p>
          <a:p>
            <a:pPr marL="855345" lvl="2" indent="-287020" algn="just"/>
            <a:r>
              <a:rPr lang="pt-PT" sz="1400" err="1">
                <a:solidFill>
                  <a:srgbClr val="2B89AB"/>
                </a:solidFill>
                <a:latin typeface="Trebuchet MS"/>
              </a:rPr>
              <a:t>Ortofotomapas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2023</a:t>
            </a:r>
            <a:endParaRPr lang="pt-PT"/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Imagens de Satélite VHR para as Regiões Autónomas (30 cm)</a:t>
            </a:r>
          </a:p>
          <a:p>
            <a:pPr marL="1461770" lvl="4" indent="-287020" algn="just">
              <a:buFont typeface="Wingdings" pitchFamily="34" charset="0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Madeira e Porto Santo (disponíveis através do WMS)</a:t>
            </a:r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São Miguel e Corvo (disponíveis através do WMS e a carregar no catálogo)</a:t>
            </a:r>
          </a:p>
          <a:p>
            <a:pPr marL="1461770" lvl="4" indent="-287020" algn="just">
              <a:buFont typeface="Wingdings" pitchFamily="2" charset="2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Pico, são Jorge, Faial e Santa Maria (em processamento)</a:t>
            </a:r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>
              <a:buFont typeface="Wingdings" pitchFamily="2" charset="2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Terceira e flores – as imagens não foram ainda adquiridas</a:t>
            </a:r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>
              <a:buFont typeface="Wingdings" pitchFamily="2" charset="2"/>
              <a:buChar char="ü"/>
            </a:pPr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>
              <a:buFont typeface="Wingdings" pitchFamily="34" charset="0"/>
              <a:buChar char="ü"/>
            </a:pP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0756387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B5E17-FFED-9953-3BB9-C0EDEEB5A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D82DE82D-86BF-EED3-4FEA-DEBBD0845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18AC0FBC-6ADF-E85C-4484-AC767378CB1F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4D2359B2-B6C3-05C8-5991-322594985E0A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3B20CFD5-8AFC-AAEE-2656-198896E276C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84587" y="840519"/>
            <a:ext cx="8055895" cy="189717"/>
          </a:xfrm>
          <a:noFill/>
        </p:spPr>
        <p:txBody>
          <a:bodyPr/>
          <a:lstStyle/>
          <a:p>
            <a:pPr marL="171450" lvl="1" indent="-171450" algn="just"/>
            <a:r>
              <a:rPr lang="pt-PT" sz="1400" err="1">
                <a:solidFill>
                  <a:srgbClr val="2B89AB"/>
                </a:solidFill>
                <a:highlight>
                  <a:srgbClr val="FFFFFF"/>
                </a:highlight>
                <a:latin typeface="Trebuchet MS"/>
              </a:rPr>
              <a:t>Ortofotomapas</a:t>
            </a:r>
            <a:r>
              <a:rPr lang="pt-PT" sz="1400">
                <a:solidFill>
                  <a:srgbClr val="2B89AB"/>
                </a:solidFill>
                <a:highlight>
                  <a:srgbClr val="FFFFFF"/>
                </a:highlight>
                <a:latin typeface="Trebuchet MS"/>
              </a:rPr>
              <a:t> (Ponto de situação)</a:t>
            </a:r>
            <a:endParaRPr lang="pt-PT"/>
          </a:p>
          <a:p>
            <a:pPr marL="855345" lvl="2" indent="-287020" algn="just"/>
            <a:r>
              <a:rPr lang="pt-PT" sz="1400" err="1">
                <a:solidFill>
                  <a:srgbClr val="2B89AB"/>
                </a:solidFill>
                <a:latin typeface="Trebuchet MS"/>
              </a:rPr>
              <a:t>Ortofotomapas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2023 Continente</a:t>
            </a:r>
            <a:endParaRPr lang="pt-PT"/>
          </a:p>
          <a:p>
            <a:pPr marL="1314450" lvl="4" indent="-287020" algn="just">
              <a:buFont typeface="Wingdings" pitchFamily="2" charset="2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Voo realizado em Setembro/Outubro</a:t>
            </a:r>
            <a:endParaRPr lang="pt-PT" sz="1400">
              <a:solidFill>
                <a:srgbClr val="2B89AB"/>
              </a:solidFill>
            </a:endParaRPr>
          </a:p>
          <a:p>
            <a:pPr marL="1314450" lvl="4" indent="-287020" algn="just"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Blocos 2 e 8 já disponíveis no SIP</a:t>
            </a:r>
            <a:endParaRPr lang="pt-PT" sz="1400">
              <a:solidFill>
                <a:srgbClr val="2B89AB"/>
              </a:solidFill>
            </a:endParaRPr>
          </a:p>
          <a:p>
            <a:pPr marL="1314450" lvl="4" indent="-287020" algn="just"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Em produção o bloco 6</a:t>
            </a:r>
            <a:endParaRPr lang="pt-PT" sz="1400">
              <a:solidFill>
                <a:srgbClr val="2B89AB"/>
              </a:solidFill>
            </a:endParaRPr>
          </a:p>
          <a:p>
            <a:pPr marL="1174750" lvl="4" indent="0" algn="just">
              <a:buNone/>
            </a:pPr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>
              <a:buFont typeface="Wingdings" pitchFamily="34" charset="0"/>
              <a:buChar char="ü"/>
            </a:pP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  <a:highlight>
                <a:srgbClr val="FFFF00"/>
              </a:highlight>
            </a:endParaRPr>
          </a:p>
        </p:txBody>
      </p:sp>
      <p:pic>
        <p:nvPicPr>
          <p:cNvPr id="3" name="Imagem 2" descr="Uma imagem com texto, diagrama, captura de ecrã, Paralelo&#10;&#10;Descrição gerada automaticamente">
            <a:extLst>
              <a:ext uri="{FF2B5EF4-FFF2-40B4-BE49-F238E27FC236}">
                <a16:creationId xmlns:a16="http://schemas.microsoft.com/office/drawing/2014/main" id="{165FE465-E57C-68F2-67A9-6B7912E0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695" y="1600199"/>
            <a:ext cx="2030658" cy="2967619"/>
          </a:xfrm>
          <a:prstGeom prst="rect">
            <a:avLst/>
          </a:prstGeom>
        </p:spPr>
      </p:pic>
      <p:pic>
        <p:nvPicPr>
          <p:cNvPr id="7" name="Imagem 6" descr="Uma imagem com texto, diagrama, captura de ecrã, Esquema&#10;&#10;Descrição gerada automaticamente">
            <a:extLst>
              <a:ext uri="{FF2B5EF4-FFF2-40B4-BE49-F238E27FC236}">
                <a16:creationId xmlns:a16="http://schemas.microsoft.com/office/drawing/2014/main" id="{29525906-18CB-AC0A-4406-E218D33B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69" y="1435255"/>
            <a:ext cx="2094139" cy="3086100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0199218-FD8E-D2FF-0633-F8D3433ECE05}"/>
              </a:ext>
            </a:extLst>
          </p:cNvPr>
          <p:cNvSpPr/>
          <p:nvPr/>
        </p:nvSpPr>
        <p:spPr>
          <a:xfrm rot="2100000">
            <a:off x="5749847" y="2341755"/>
            <a:ext cx="292719" cy="3902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5D79E4B-9247-FAF2-4D3F-C8DA8544948A}"/>
              </a:ext>
            </a:extLst>
          </p:cNvPr>
          <p:cNvSpPr/>
          <p:nvPr/>
        </p:nvSpPr>
        <p:spPr>
          <a:xfrm rot="2100000">
            <a:off x="8000999" y="2969010"/>
            <a:ext cx="292719" cy="3902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9093956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403068" y="742945"/>
            <a:ext cx="8055895" cy="189717"/>
          </a:xfrm>
        </p:spPr>
        <p:txBody>
          <a:bodyPr/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Conversão de CTP-CA para PPE-PP (a realizar)</a:t>
            </a:r>
          </a:p>
          <a:p>
            <a:pPr lvl="1" algn="just"/>
            <a:r>
              <a:rPr lang="pt-PT" sz="1400">
                <a:solidFill>
                  <a:srgbClr val="2B89AB"/>
                </a:solidFill>
                <a:latin typeface="Trebuchet MS"/>
              </a:rPr>
              <a:t>Superfícies Declaradas no Pedido Único durante 5 anos consecutivos (2019 a 2023) com um dos códigos de cultura correspondentes ao pousio ou ervas e outras herbáceas: com pastagens temporárias (código-142), azevém (código-068), consociações anuais e outras forrageiras (código-267), festuca (código-288), panasco (código-289) e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brómus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(código-290) e com pousio (código-089). Os</a:t>
            </a:r>
            <a:r>
              <a:rPr lang="pt-PT" sz="700">
                <a:solidFill>
                  <a:srgbClr val="1F497D"/>
                </a:solidFill>
                <a:latin typeface="Times New Roman"/>
                <a:cs typeface="Times New Roman"/>
              </a:rPr>
              <a:t> 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Polígonos de cultura declarados a intervenções do eixo C ou D ou pousio declarado como SIE durante 5 anos consecutivos não serão objeto de conversão.</a:t>
            </a:r>
          </a:p>
          <a:p>
            <a:pPr marL="855345" lvl="2" indent="-287020" algn="just">
              <a:buFont typeface="Wingdings" panose="05000000000000000000" pitchFamily="2" charset="2"/>
              <a:buChar char="q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Estas alterações foram efetuadas na Base de Dados e ficaram associadas a uma Ação “O” de forma a desencadear uma notificação automática para os beneficiários que têm um endereço de e-mail associado no IB (notificação genérica)</a:t>
            </a:r>
          </a:p>
          <a:p>
            <a:pPr marL="855345" lvl="2" indent="-287020" algn="just">
              <a:buFont typeface="Wingdings" panose="05000000000000000000" pitchFamily="2" charset="2"/>
              <a:buChar char="q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Verificação no PU para despistar falsas alterações de uso (por exemplo alterar PPE-PP para CTP-CA para depois declarar novamente superfícies com ervas forrageiras)</a:t>
            </a:r>
          </a:p>
          <a:p>
            <a:pPr marL="0" lvl="1" indent="0" algn="just">
              <a:buNone/>
            </a:pPr>
            <a:endParaRPr lang="pt-PT" sz="1400"/>
          </a:p>
          <a:p>
            <a:pPr marL="285750" lvl="1" indent="-28575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81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511660" y="1446628"/>
            <a:ext cx="7129462" cy="203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04040"/>
                </a:solidFill>
                <a:latin typeface="Trebuchet MS" pitchFamily="34" charset="0"/>
              </a:defRPr>
            </a:lvl1pPr>
            <a:lvl2pPr marL="45085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andara" pitchFamily="34" charset="0"/>
              <a:buAutoNum type="arabicPeriod"/>
              <a:defRPr/>
            </a:pPr>
            <a:r>
              <a:rPr lang="pt-PT" sz="1800">
                <a:solidFill>
                  <a:srgbClr val="505050"/>
                </a:solidFill>
                <a:latin typeface="Trebuchet MS"/>
                <a:cs typeface="Arial"/>
              </a:rPr>
              <a:t>Sistema de Vigilância de Superfícies (SVS)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andara" pitchFamily="34" charset="0"/>
              <a:buAutoNum type="arabicPeriod"/>
              <a:defRPr/>
            </a:pPr>
            <a:r>
              <a:rPr lang="pt-PT" altLang="pt-PT" sz="1800">
                <a:solidFill>
                  <a:srgbClr val="505050"/>
                </a:solidFill>
                <a:latin typeface="Trebuchet MS"/>
                <a:cs typeface="Arial"/>
              </a:rPr>
              <a:t>Parcelário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defRPr/>
            </a:pPr>
            <a:r>
              <a:rPr lang="pt-PT" altLang="pt-PT" sz="1800">
                <a:solidFill>
                  <a:srgbClr val="505050"/>
                </a:solidFill>
                <a:latin typeface="Trebuchet MS"/>
                <a:cs typeface="Arial"/>
              </a:rPr>
              <a:t>Revisão Regular - Baldios</a:t>
            </a:r>
            <a:endParaRPr lang="pt-PT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defRPr/>
            </a:pPr>
            <a:r>
              <a:rPr lang="pt-PT" altLang="pt-PT" sz="1800">
                <a:solidFill>
                  <a:srgbClr val="505050"/>
                </a:solidFill>
                <a:latin typeface="Trebuchet MS"/>
                <a:cs typeface="Arial"/>
              </a:rPr>
              <a:t>Recomendações</a:t>
            </a:r>
            <a:endParaRPr lang="pt-PT"/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pt-PT" altLang="pt-PT" sz="1400" b="0">
              <a:solidFill>
                <a:srgbClr val="50505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32190-9928-40AC-B7FE-361AEB565E05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521550" y="819923"/>
            <a:ext cx="8055895" cy="189717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"/>
            </a:pPr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200025" lvl="1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ISIP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Apuramento do IQFP à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subparcela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(Visível no assistente de ocupação do solo)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Indicação da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ortoimagem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utilizada na atualização da ocupação do solo (Visível no assistente de ocupação do solo)</a:t>
            </a:r>
          </a:p>
          <a:p>
            <a:pPr marL="285750" lvl="1" indent="-285750" algn="just">
              <a:buFont typeface="Wingdings" panose="05000000000000000000" pitchFamily="2" charset="2"/>
              <a:buChar char="Ø"/>
            </a:pPr>
            <a:endParaRPr lang="pt-PT" sz="1400">
              <a:solidFill>
                <a:srgbClr val="2B89AB"/>
              </a:solidFill>
            </a:endParaRPr>
          </a:p>
          <a:p>
            <a:pPr marL="0" lvl="1" indent="0" algn="just">
              <a:buNone/>
            </a:pPr>
            <a:endParaRPr lang="pt-PT" sz="1400"/>
          </a:p>
          <a:p>
            <a:pPr marL="285750" lvl="1" indent="-285750" algn="just"/>
            <a:endParaRPr lang="pt-PT" sz="1400">
              <a:solidFill>
                <a:srgbClr val="2B89AB"/>
              </a:solidFill>
            </a:endParaRPr>
          </a:p>
        </p:txBody>
      </p:sp>
      <p:pic>
        <p:nvPicPr>
          <p:cNvPr id="3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49FD1E9B-A55E-09E7-B427-00EEC638D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109" y="2775351"/>
            <a:ext cx="2383605" cy="21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9381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241815" y="1084120"/>
            <a:ext cx="8055895" cy="189717"/>
          </a:xfrm>
        </p:spPr>
        <p:txBody>
          <a:bodyPr/>
          <a:lstStyle/>
          <a:p>
            <a:pPr lvl="1" algn="just"/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 </a:t>
            </a:r>
            <a:endParaRPr lang="pt-PT" b="1"/>
          </a:p>
          <a:p>
            <a:pPr marL="200025" lvl="1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ISIP (Continuação)</a:t>
            </a:r>
            <a:endParaRPr lang="pt-PT"/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Baldio – Passaram a ser registadas as ações realizadas nos baldios (só eram registadas as ações relacionadas com a distribuição de áreas)</a:t>
            </a: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78341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181219" y="845608"/>
            <a:ext cx="8055895" cy="189717"/>
          </a:xfrm>
        </p:spPr>
        <p:txBody>
          <a:bodyPr/>
          <a:lstStyle/>
          <a:p>
            <a:pPr lvl="1" algn="just"/>
            <a:r>
              <a:rPr lang="pt-PT" sz="1400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568325" lvl="2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ISIP (Continuação)</a:t>
            </a:r>
            <a:endParaRPr lang="pt-PT"/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Indicador de abandono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Todas as classes de ocupação do solo da categoria agrícola passaram a ter o indicador de abandono, à semelhança do que já sucedia com a vinha. Este indicador deve ser atribuído sempre que a ocupação do solo não reúna condições para a colheita ou que tenha vegetação arbustiva, de acordo com as Regras de delimitação de cada classe</a:t>
            </a:r>
          </a:p>
          <a:p>
            <a:pPr marL="1461770" lvl="4" indent="-287020" algn="just">
              <a:buFont typeface="Wingdings" pitchFamily="34" charset="0"/>
              <a:buChar char="v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Este indicador serve para colocar a Máxima Área Elegível = 0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Vantagens: Evita a perda dos atributos da classe de ocupação do solo (por exemplo as espécies ou variedades, datas de plantação, etc.)</a:t>
            </a: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52564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68654" y="586528"/>
            <a:ext cx="8894095" cy="364977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"/>
            </a:pPr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200025" lvl="1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ISIP (Continuação)</a:t>
            </a:r>
            <a:endParaRPr lang="pt-PT"/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Novos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Layers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(entre outros)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Disponibilização de novos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layers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necessários para o quadro que entrou em vigor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Regiões Vitícolas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Arvoredo de Interesse Público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Turfeiras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Zonas de Caça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Atualização de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layers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já existentes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Faixas de proteção das Massas de água (faixa de 3 metros associada a rios e águas de transição)</a:t>
            </a: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432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181219" y="845608"/>
            <a:ext cx="8055895" cy="189717"/>
          </a:xfrm>
        </p:spPr>
        <p:txBody>
          <a:bodyPr/>
          <a:lstStyle/>
          <a:p>
            <a:pPr lvl="1" algn="just"/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  <a:endParaRPr lang="pt-PT" b="1"/>
          </a:p>
          <a:p>
            <a:pPr marL="200025" lvl="1" indent="0" algn="just">
              <a:buNone/>
            </a:pPr>
            <a:r>
              <a:rPr lang="pt-PT" sz="1400" err="1">
                <a:solidFill>
                  <a:srgbClr val="2B89AB"/>
                </a:solidFill>
                <a:latin typeface="Trebuchet MS"/>
              </a:rPr>
              <a:t>iSIP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(Continuação)</a:t>
            </a:r>
            <a:endParaRPr lang="pt-PT"/>
          </a:p>
          <a:p>
            <a:pPr marL="855980" lvl="3" indent="0" algn="just">
              <a:buNone/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Talhadia de curta Rotação com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Paulownia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Tomentosa foi alterada para FFL-FL (não elegível)</a:t>
            </a:r>
            <a:endParaRPr lang="pt-PT"/>
          </a:p>
          <a:p>
            <a:pPr marL="1461770" lvl="4" indent="-287020" algn="just"/>
            <a:endParaRPr lang="pt-PT" sz="1400">
              <a:solidFill>
                <a:srgbClr val="2B89AB"/>
              </a:solidFill>
              <a:highlight>
                <a:srgbClr val="FFFF00"/>
              </a:highlight>
              <a:latin typeface="Trebuchet MS"/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8865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25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181219" y="845608"/>
            <a:ext cx="8055895" cy="189717"/>
          </a:xfrm>
        </p:spPr>
        <p:txBody>
          <a:bodyPr/>
          <a:lstStyle/>
          <a:p>
            <a:pPr lvl="1" algn="just"/>
            <a:r>
              <a:rPr lang="pt-PT" sz="1400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  <a:endParaRPr lang="pt-PT"/>
          </a:p>
          <a:p>
            <a:pPr marL="200025" lvl="1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iSIP (Continuação)</a:t>
            </a:r>
            <a:endParaRPr lang="pt-PT"/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Novo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Layer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ELP (para representação de pontos e linhas) – Este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layer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destina-se a representar informação geográfica para as validações necessárias para a condição de alguns elementos lineares e de paisagem ou de informação geográfica necessária para o Pedido Único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Neste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layer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são delimitados os seguintes elementos (em fase Atualização):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Linhas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Pontos</a:t>
            </a:r>
          </a:p>
          <a:p>
            <a:pPr lvl="3" indent="-287020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157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26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152691" y="664098"/>
            <a:ext cx="9024063" cy="63002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"/>
            </a:pPr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Procedimentos 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Baldios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Alteração do Cálculo da MAE do Baldio (contemplar apenas CTP-CA, PPE-PP, PPE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sobcoberto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e PPE-PL)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Remoção dos compartes associados aos baldios do Continente</a:t>
            </a:r>
          </a:p>
          <a:p>
            <a:pPr marL="1461770" lvl="4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 distribuição de áreas pelos compartes deve ter em atenção os seguintes aspetos:</a:t>
            </a:r>
          </a:p>
          <a:p>
            <a:pPr lvl="5" algn="just"/>
            <a:r>
              <a:rPr lang="pt-PT" sz="1300">
                <a:solidFill>
                  <a:srgbClr val="2B89AB"/>
                </a:solidFill>
                <a:latin typeface="Trebuchet MS"/>
              </a:rPr>
              <a:t>Os compartes devem dispor de animais (bovinos/ovinos, caprinos/equídeos) – Min 0,2 CN</a:t>
            </a:r>
          </a:p>
          <a:p>
            <a:pPr lvl="5" algn="just"/>
            <a:r>
              <a:rPr lang="pt-PT" sz="1300">
                <a:solidFill>
                  <a:srgbClr val="2B89AB"/>
                </a:solidFill>
                <a:latin typeface="Trebuchet MS"/>
              </a:rPr>
              <a:t>Os compartes devem dispor de marcas de exploração na freguesia do baldio ou em freguesias limítrofes</a:t>
            </a: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8621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27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181219" y="845608"/>
            <a:ext cx="8055895" cy="189717"/>
          </a:xfrm>
        </p:spPr>
        <p:txBody>
          <a:bodyPr/>
          <a:lstStyle/>
          <a:p>
            <a:pPr lvl="1" algn="just"/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Procedimentos</a:t>
            </a: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Obrigatoriedade de desmaterializar processos (validação do processo de atendimento com login e password do agricultor)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Alteração das Regras de inscrição de parcelas exploradas por um dos seus comproprietários (Esclarecimento sobre o registo de parcelas no SIP em regime de compropriedade)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Indicação do motivo de eliminação de parcelas (ainda por implementar)</a:t>
            </a: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4950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5E8E-42B7-CFC3-FD76-DFD000F0B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746F4F75-A422-4279-000F-C08FD6C06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28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C65EEBE6-F923-AC9B-F144-AC627B52A6B0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713218A5-0559-1C81-1CA9-DFE8D911C8E6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B927A540-799F-D219-5F83-B0D4429FB0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5499" y="670348"/>
            <a:ext cx="8718835" cy="265917"/>
          </a:xfrm>
        </p:spPr>
        <p:txBody>
          <a:bodyPr/>
          <a:lstStyle/>
          <a:p>
            <a:pPr lvl="1" algn="just"/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Procedimentos </a:t>
            </a:r>
            <a:endParaRPr lang="pt-PT" sz="1400">
              <a:solidFill>
                <a:srgbClr val="2B89AB"/>
              </a:solidFill>
            </a:endParaRPr>
          </a:p>
          <a:p>
            <a:pPr indent="-287020" algn="just"/>
            <a:r>
              <a:rPr lang="pt-PT" sz="1400" b="0">
                <a:solidFill>
                  <a:srgbClr val="2B89AB"/>
                </a:solidFill>
                <a:latin typeface="Trebuchet MS"/>
              </a:rPr>
              <a:t>As principais alterações introduzidas na Norma Procedimentos Externa PCT-051 em comparação com a anterior Norma Procedimentos Externa PCT-048, são as seguintes (continuação):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Os processos ficam suspensos no máximo durante 7 dias, exceto se estiverem suspensos por propostas de supervisão ativas.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Identificação de parcelas em regime de compropriedade, excecionalmente, ao abrigo do artigo 20.º do Decreto-Lei n.º 12/2023, de 24 fevereiro.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Possibilidade da cabeça de casal de herança poder celebrar Contratos de Arrendamento Rural de Campanha sem necessidade de autorização dos demais herdeiros.</a:t>
            </a:r>
            <a:endParaRPr lang="pt-PT">
              <a:latin typeface="Trebuchet MS"/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6735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B8F9F-4C23-F3C6-ACAF-8906E598C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5D50B96-604D-37A6-BCF3-E098296C3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29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9269F4AF-7036-666B-869E-DCE423FF065F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88E60257-6EE9-E2CE-76B8-5018A3564BCE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FDC64724-FDD0-A5DF-E0B9-919FACC290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-1661" y="914188"/>
            <a:ext cx="8825515" cy="281157"/>
          </a:xfrm>
        </p:spPr>
        <p:txBody>
          <a:bodyPr/>
          <a:lstStyle/>
          <a:p>
            <a:pPr lvl="1" algn="just"/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Procedimentos</a:t>
            </a:r>
            <a:endParaRPr lang="pt-PT" sz="1400">
              <a:solidFill>
                <a:srgbClr val="2B89AB"/>
              </a:solidFill>
            </a:endParaRPr>
          </a:p>
          <a:p>
            <a:pPr indent="-287020" algn="just"/>
            <a:r>
              <a:rPr lang="pt-PT" sz="1400" b="0">
                <a:solidFill>
                  <a:srgbClr val="2B89AB"/>
                </a:solidFill>
                <a:latin typeface="Trebuchet MS"/>
              </a:rPr>
              <a:t>As principais alterações introduzidas na Norma Procedimentos Externa PCT-051 em comparação com a anterior Norma Procedimentos Externa PCT-048, são as seguintes: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Possibilidade de substituição do reconhecimento de assinatura por assinatura digital com recurso a cartão de cidadão ou chave móvel digital.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Prazo de 10 dias úteis para resposta da entidade a solicitações da DGI/UIPA sobre pedidos de esclarecimentos/documentos sobre legitimidade de parcelas identificadas na aplicação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iSIP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.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Necessidade de solicitação de acesso ao DAI (no caso de acesso à fase de manutenção de projetos de investimento) e ao IVV (no acesso à fase certificação da vinha).</a:t>
            </a:r>
            <a:endParaRPr lang="pt-PT">
              <a:latin typeface="Trebuchet MS"/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564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 bwMode="auto">
          <a:xfrm>
            <a:off x="4576709" y="1492251"/>
            <a:ext cx="4275138" cy="2051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800" kern="1200">
                <a:solidFill>
                  <a:srgbClr val="2B89AB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62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556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143000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462088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pt-PT" altLang="pt-PT" sz="2400">
                <a:latin typeface="Trebuchet MS"/>
              </a:rPr>
              <a:t>1</a:t>
            </a:r>
            <a:r>
              <a:rPr lang="pt-PT" altLang="pt-PT" sz="2400" b="1">
                <a:latin typeface="Trebuchet MS"/>
              </a:rPr>
              <a:t>. </a:t>
            </a:r>
            <a:r>
              <a:rPr lang="pt-PT" altLang="pt-PT" sz="2400">
                <a:latin typeface="Trebuchet MS"/>
              </a:rPr>
              <a:t>Sistema de Vigilância de Superfícies (SVS)</a:t>
            </a:r>
            <a:endParaRPr lang="pt-PT" altLang="pt-PT" sz="2400" b="1"/>
          </a:p>
          <a:p>
            <a:pPr marL="273050" indent="-273050">
              <a:buFont typeface="+mj-lt"/>
              <a:buNone/>
            </a:pPr>
            <a:endParaRPr lang="pt-PT" altLang="pt-PT" sz="2400" b="1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8628" b="1196"/>
          <a:stretch/>
        </p:blipFill>
        <p:spPr>
          <a:xfrm>
            <a:off x="1151620" y="1433525"/>
            <a:ext cx="3126110" cy="210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326630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DA0B-5A3E-5A91-CBB6-C6F1AF78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0D100CAA-EA77-06F6-653A-0690ECD1B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dirty="0" smtClean="0"/>
              <a:pPr>
                <a:defRPr/>
              </a:pPr>
              <a:t>30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33A39AE3-F372-10D6-DC02-E34515DD641B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0480FFC8-F685-3D5B-30F8-4ABD728585AC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A831BF15-95A4-DAE3-E6BB-00556F7EE8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6939" y="815128"/>
            <a:ext cx="8695975" cy="372597"/>
          </a:xfrm>
        </p:spPr>
        <p:txBody>
          <a:bodyPr/>
          <a:lstStyle/>
          <a:p>
            <a:pPr lvl="1" algn="just"/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Procedimentos</a:t>
            </a:r>
            <a:endParaRPr lang="pt-PT" sz="1400">
              <a:solidFill>
                <a:srgbClr val="2B89AB"/>
              </a:solidFill>
            </a:endParaRPr>
          </a:p>
          <a:p>
            <a:pPr indent="-287020" algn="just"/>
            <a:r>
              <a:rPr lang="pt-PT" sz="1400" b="0">
                <a:solidFill>
                  <a:srgbClr val="2B89AB"/>
                </a:solidFill>
                <a:latin typeface="Trebuchet MS"/>
              </a:rPr>
              <a:t>As principais alterações introduzidas na Norma Procedimentos Externa PCT-051 em comparação com a anterior Norma Procedimentos Externa PCT-048, são as seguintes (continuação):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Utilizador de Baldio para efeitos de candidaturas no Pedido Único.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Regime excecional no arquipélago dos Açores no âmbito da Resolução do Conselho do Governo nº 201/2022 de 14 de dezembro.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Necessidade do beneficiário apresentar justificação da eliminação de parcelas.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Necessidade de terem de ser tiradas fotografias panorâmicas e de pormenor.</a:t>
            </a:r>
            <a:endParaRPr lang="pt-PT">
              <a:latin typeface="Trebuchet MS"/>
            </a:endParaRPr>
          </a:p>
          <a:p>
            <a:pPr marL="855980" lvl="3" indent="0" algn="just">
              <a:buNone/>
            </a:pP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21421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E20E-7C55-9733-66C5-F0B9B03F0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CDD83346-539F-02FF-8385-F7BD71CC8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31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EAF0527B-FEE0-B376-5DC7-63FADE8B471E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87EB1104-B742-E105-D31A-990425F92854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DE0D8939-BD93-463C-187B-88DC5BB27C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6939" y="998008"/>
            <a:ext cx="8695975" cy="372597"/>
          </a:xfrm>
        </p:spPr>
        <p:txBody>
          <a:bodyPr/>
          <a:lstStyle/>
          <a:p>
            <a:pPr lvl="1" algn="just"/>
            <a:r>
              <a:rPr lang="pt-PT" sz="1400" b="1">
                <a:solidFill>
                  <a:srgbClr val="2B89AB"/>
                </a:solidFill>
                <a:latin typeface="Trebuchet MS"/>
              </a:rPr>
              <a:t>Alterações Introduzidas no Parcelário em 2023</a:t>
            </a: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Procedimentos</a:t>
            </a:r>
            <a:endParaRPr lang="pt-PT" sz="1400">
              <a:solidFill>
                <a:srgbClr val="2B89AB"/>
              </a:solidFill>
            </a:endParaRPr>
          </a:p>
          <a:p>
            <a:pPr indent="-287020" algn="just"/>
            <a:r>
              <a:rPr lang="pt-PT" sz="1400" b="0">
                <a:solidFill>
                  <a:srgbClr val="2B89AB"/>
                </a:solidFill>
                <a:latin typeface="Trebuchet MS"/>
              </a:rPr>
              <a:t>As principais alterações introduzidas na Norma Procedimentos Externa PCT-051 em comparação com a anterior Norma Procedimentos Externa PCT-048, são as seguintes (continuação):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Envio de convocatória/comunicação para o endereço de correio eletrónico autorizado no formulário IB</a:t>
            </a:r>
            <a:endParaRPr lang="pt-PT">
              <a:latin typeface="Trebuchet MS"/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Envio dos documentos ao IFAP, resultantes do processo de atendimento materializado, no prazo de 30 dias.</a:t>
            </a:r>
            <a:endParaRPr lang="pt-PT">
              <a:latin typeface="Trebuchet MS"/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0821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32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454261" y="1213636"/>
            <a:ext cx="8665923" cy="215402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Novas classes de ocupação do solo e alteração de conceitos</a:t>
            </a:r>
          </a:p>
          <a:p>
            <a:pPr marL="1461135" lvl="4" indent="-286385" algn="just">
              <a:buFont typeface="Wingdings" pitchFamily="34" charset="0"/>
              <a:buChar char="v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CTP-CA – A % de vegetação arbustiva dispersa máxima admissível é de 10% (ao contrário dos 25% admitidos no quadro comunitário anterior); Indicador de abandono caso apresente Mais de 10% de vegetação arbustiva dispersa</a:t>
            </a: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Anterior OUT-PE – Dividiu-se em 3 classes:</a:t>
            </a:r>
          </a:p>
          <a:p>
            <a:pPr lvl="5" algn="just"/>
            <a:r>
              <a:rPr lang="pt-PT">
                <a:solidFill>
                  <a:srgbClr val="2B89AB"/>
                </a:solidFill>
                <a:latin typeface="Trebuchet MS"/>
              </a:rPr>
              <a:t>OUT-PE (figo da índia, cardo, cana-de-açúcar, chá, aromáticas e medicinais)</a:t>
            </a:r>
          </a:p>
          <a:p>
            <a:pPr lvl="5" algn="just"/>
            <a:r>
              <a:rPr lang="pt-PT">
                <a:solidFill>
                  <a:srgbClr val="2B89AB"/>
                </a:solidFill>
                <a:latin typeface="Trebuchet MS"/>
              </a:rPr>
              <a:t>PEQ-FR (Pequenos Frutos) (amoras, groselhas, mirtilos e framboesas, medronhos, </a:t>
            </a:r>
            <a:r>
              <a:rPr lang="pt-PT" err="1">
                <a:solidFill>
                  <a:srgbClr val="2B89AB"/>
                </a:solidFill>
                <a:latin typeface="Trebuchet MS"/>
              </a:rPr>
              <a:t>goji</a:t>
            </a:r>
            <a:r>
              <a:rPr lang="pt-PT">
                <a:solidFill>
                  <a:srgbClr val="2B89AB"/>
                </a:solidFill>
                <a:latin typeface="Trebuchet MS"/>
              </a:rPr>
              <a:t> e </a:t>
            </a:r>
            <a:r>
              <a:rPr lang="pt-PT" err="1">
                <a:solidFill>
                  <a:srgbClr val="2B89AB"/>
                </a:solidFill>
                <a:latin typeface="Trebuchet MS"/>
              </a:rPr>
              <a:t>Physalis</a:t>
            </a:r>
            <a:r>
              <a:rPr lang="pt-PT">
                <a:solidFill>
                  <a:srgbClr val="2B89AB"/>
                </a:solidFill>
                <a:latin typeface="Trebuchet MS"/>
              </a:rPr>
              <a:t>)</a:t>
            </a:r>
          </a:p>
          <a:p>
            <a:pPr lvl="5" algn="just"/>
            <a:r>
              <a:rPr lang="pt-PT">
                <a:solidFill>
                  <a:srgbClr val="2B89AB"/>
                </a:solidFill>
                <a:latin typeface="Trebuchet MS"/>
              </a:rPr>
              <a:t>VIV-AG (Viveiros)</a:t>
            </a:r>
            <a:endParaRPr lang="pt-PT">
              <a:solidFill>
                <a:srgbClr val="2B89AB"/>
              </a:solidFill>
              <a:latin typeface="Trebuchet MS" pitchFamily="34" charset="0"/>
            </a:endParaRP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Talude da vinha agora como ELP:TLD-EL e deixa de estar só associada a vinha</a:t>
            </a:r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135" lvl="4" indent="-286385" algn="just"/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sp>
        <p:nvSpPr>
          <p:cNvPr id="7" name="Rectângulo 4">
            <a:extLst>
              <a:ext uri="{FF2B5EF4-FFF2-40B4-BE49-F238E27FC236}">
                <a16:creationId xmlns:a16="http://schemas.microsoft.com/office/drawing/2014/main" id="{BB7F56B4-0BF0-62CB-03A6-4D9AF808EBA6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AEC7C9-95D9-0EA3-A65C-B98E7A1CFD6F}"/>
              </a:ext>
            </a:extLst>
          </p:cNvPr>
          <p:cNvSpPr txBox="1"/>
          <p:nvPr/>
        </p:nvSpPr>
        <p:spPr>
          <a:xfrm>
            <a:off x="334963" y="850900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28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33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480291" y="892263"/>
            <a:ext cx="8877716" cy="249375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6385" algn="just"/>
            <a:r>
              <a:rPr lang="pt-PT" sz="1400" b="1">
                <a:solidFill>
                  <a:srgbClr val="2B89AB"/>
                </a:solidFill>
              </a:rPr>
              <a:t>Novas classes de ocupação do solo e alteração de conceitos (continuação)</a:t>
            </a:r>
            <a:endParaRPr lang="pt-PT"/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CAB-CP – Passa a ser “Cabeceiras e áreas envolventes” sem qualquer referência a largura máxima. Ou seja, as áreas que anteriormente eram classificadas como OUT-ON por não terem cobertura na definição de cabeceira, são agora consideradas como CAB-CB.</a:t>
            </a:r>
          </a:p>
          <a:p>
            <a:pPr marL="1174115" lvl="4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  Antes                 					Agora</a:t>
            </a: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135" lvl="4" indent="-286385" algn="just"/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20981D7-94D1-A643-34C7-800E4954D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" t="7103"/>
          <a:stretch/>
        </p:blipFill>
        <p:spPr>
          <a:xfrm>
            <a:off x="4703134" y="2804014"/>
            <a:ext cx="2243900" cy="2252781"/>
          </a:xfrm>
          <a:prstGeom prst="rect">
            <a:avLst/>
          </a:prstGeom>
        </p:spPr>
      </p:pic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2E0A02E5-ABA0-1373-058D-D47238F6B063}"/>
              </a:ext>
            </a:extLst>
          </p:cNvPr>
          <p:cNvCxnSpPr>
            <a:cxnSpLocks/>
          </p:cNvCxnSpPr>
          <p:nvPr/>
        </p:nvCxnSpPr>
        <p:spPr>
          <a:xfrm>
            <a:off x="5799712" y="4038027"/>
            <a:ext cx="202334" cy="282107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788E77CC-8197-59C1-C668-30D05774F8E6}"/>
              </a:ext>
            </a:extLst>
          </p:cNvPr>
          <p:cNvCxnSpPr>
            <a:cxnSpLocks/>
          </p:cNvCxnSpPr>
          <p:nvPr/>
        </p:nvCxnSpPr>
        <p:spPr>
          <a:xfrm flipV="1">
            <a:off x="5933912" y="3320242"/>
            <a:ext cx="288203" cy="462626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A8163973-E51E-36A9-4954-4FEC738248DC}"/>
              </a:ext>
            </a:extLst>
          </p:cNvPr>
          <p:cNvCxnSpPr>
            <a:cxnSpLocks/>
          </p:cNvCxnSpPr>
          <p:nvPr/>
        </p:nvCxnSpPr>
        <p:spPr>
          <a:xfrm flipH="1">
            <a:off x="5359033" y="4038026"/>
            <a:ext cx="290598" cy="529373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9357651D-4C32-C3A8-9D3C-46A0C75B1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02" y="2754112"/>
            <a:ext cx="2243900" cy="2304958"/>
          </a:xfrm>
          <a:prstGeom prst="rect">
            <a:avLst/>
          </a:prstGeom>
        </p:spPr>
      </p:pic>
      <p:sp>
        <p:nvSpPr>
          <p:cNvPr id="7" name="Rectângulo 4">
            <a:extLst>
              <a:ext uri="{FF2B5EF4-FFF2-40B4-BE49-F238E27FC236}">
                <a16:creationId xmlns:a16="http://schemas.microsoft.com/office/drawing/2014/main" id="{C4E571A0-0988-2EAC-ABA0-4D8B0609CCB6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53652B-B5AB-AB11-1097-CA8A69EFF8F7}"/>
              </a:ext>
            </a:extLst>
          </p:cNvPr>
          <p:cNvSpPr txBox="1"/>
          <p:nvPr/>
        </p:nvSpPr>
        <p:spPr>
          <a:xfrm>
            <a:off x="247650" y="708025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78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138166" y="1155911"/>
            <a:ext cx="9099604" cy="503072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6385" algn="just"/>
            <a:r>
              <a:rPr lang="pt-PT" sz="1400" b="1">
                <a:solidFill>
                  <a:srgbClr val="2B89AB"/>
                </a:solidFill>
              </a:rPr>
              <a:t>Novas classes de ocupação do solo e alteração de conceitos (continuação)</a:t>
            </a: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POM-PM – Altera a densidade mínima de castanheiros e pinheiros mansos para 25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árv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/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ha</a:t>
            </a: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PPE-PM – Altera densidade mínima de castanheiros e pinheiros mansos para 25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árv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/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ha</a:t>
            </a: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MXP-MX – Passa a ter que observar uma densidade mínima de 30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árv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/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ha</a:t>
            </a: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TCR-FL – Deixa de incluir a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Paulownia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(considerada invasora)</a:t>
            </a:r>
          </a:p>
          <a:p>
            <a:pPr marL="1174115" lvl="4" indent="0" algn="just">
              <a:buNone/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135" lvl="4" indent="-286385" algn="just"/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sp>
        <p:nvSpPr>
          <p:cNvPr id="7" name="Rectângulo 4">
            <a:extLst>
              <a:ext uri="{FF2B5EF4-FFF2-40B4-BE49-F238E27FC236}">
                <a16:creationId xmlns:a16="http://schemas.microsoft.com/office/drawing/2014/main" id="{9647BE73-2A8F-0D8D-7791-7FF064522B92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ECD6D9-AFA5-B4F3-985E-9AD5C20A99C2}"/>
              </a:ext>
            </a:extLst>
          </p:cNvPr>
          <p:cNvSpPr txBox="1"/>
          <p:nvPr/>
        </p:nvSpPr>
        <p:spPr>
          <a:xfrm>
            <a:off x="334963" y="850900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14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35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87284" y="1086589"/>
            <a:ext cx="8665923" cy="215402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6385" algn="just"/>
            <a:r>
              <a:rPr lang="pt-PT" sz="1400" b="1">
                <a:solidFill>
                  <a:srgbClr val="2B89AB"/>
                </a:solidFill>
              </a:rPr>
              <a:t>Novas classes de ocupação do solo e alteração de conceitos (continuação)</a:t>
            </a: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Anterior CSS-ON passa a ser SPR-ON, com a designação “Superfícies em produção não elegíveis”, com a seguinte definição:</a:t>
            </a:r>
          </a:p>
          <a:p>
            <a:pPr marL="1174115" lvl="4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Incluem-se as superfícies ocupadas com culturas semeadas ou plantadas ao ar livre ou em qualquer tipo de forçagem em que </a:t>
            </a:r>
            <a:r>
              <a:rPr lang="pt-PT" sz="1400" b="1">
                <a:solidFill>
                  <a:srgbClr val="2B89AB"/>
                </a:solidFill>
                <a:latin typeface="Trebuchet MS"/>
              </a:rPr>
              <a:t>não existe interação direta entre a raiz da planta e o solo,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nomeadamente as </a:t>
            </a:r>
            <a:r>
              <a:rPr lang="pt-PT" sz="1400" b="1">
                <a:solidFill>
                  <a:srgbClr val="2B89AB"/>
                </a:solidFill>
                <a:latin typeface="Trebuchet MS"/>
              </a:rPr>
              <a:t>plantas cultivadas em vasos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e as </a:t>
            </a:r>
            <a:r>
              <a:rPr lang="pt-PT" sz="1400" b="1">
                <a:solidFill>
                  <a:srgbClr val="2B89AB"/>
                </a:solidFill>
                <a:latin typeface="Trebuchet MS"/>
              </a:rPr>
              <a:t>culturas em </a:t>
            </a:r>
            <a:r>
              <a:rPr lang="pt-PT" sz="1400" b="1" err="1">
                <a:solidFill>
                  <a:srgbClr val="2B89AB"/>
                </a:solidFill>
                <a:latin typeface="Trebuchet MS"/>
              </a:rPr>
              <a:t>hidroponia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. Inclui, também, as </a:t>
            </a:r>
            <a:r>
              <a:rPr lang="pt-PT" sz="1400" b="1">
                <a:solidFill>
                  <a:srgbClr val="2B89AB"/>
                </a:solidFill>
                <a:latin typeface="Trebuchet MS"/>
              </a:rPr>
              <a:t>superfícies ocupadas com painéis solares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que não permitam a produção de culturas agrícolas de acordo com </a:t>
            </a:r>
            <a:r>
              <a:rPr lang="pt-PT" sz="1400" b="1">
                <a:solidFill>
                  <a:srgbClr val="2B89AB"/>
                </a:solidFill>
                <a:latin typeface="Trebuchet MS"/>
              </a:rPr>
              <a:t>orientações previstas em </a:t>
            </a:r>
            <a:r>
              <a:rPr lang="pt-PT" sz="1400" b="1">
                <a:solidFill>
                  <a:srgbClr val="2B89AB"/>
                </a:solidFill>
                <a:latin typeface="Trebuchet MS"/>
                <a:hlinkClick r:id="rId2"/>
              </a:rPr>
              <a:t>OTE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. </a:t>
            </a: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135" lvl="4" indent="-286385" algn="just"/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956D42E9-89D3-82EF-C6AA-D97AB7D5C489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953891-1BC2-20D5-E0D6-8B821E0FBF18}"/>
              </a:ext>
            </a:extLst>
          </p:cNvPr>
          <p:cNvSpPr txBox="1"/>
          <p:nvPr/>
        </p:nvSpPr>
        <p:spPr>
          <a:xfrm>
            <a:off x="334963" y="850900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64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36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543010" y="1232946"/>
            <a:ext cx="9258299" cy="103244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6385" algn="just"/>
            <a:r>
              <a:rPr lang="pt-PT" sz="1400" b="1">
                <a:solidFill>
                  <a:srgbClr val="2B89AB"/>
                </a:solidFill>
              </a:rPr>
              <a:t>Novas classes de ocupação do solo e alteração de conceitos (continuação)</a:t>
            </a:r>
          </a:p>
          <a:p>
            <a:pPr marL="1461135" lvl="4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PPE-PP – com indicador de abandono</a:t>
            </a:r>
          </a:p>
          <a:p>
            <a:pPr lvl="5" indent="-286385" algn="just" eaLnBrk="0" fontAlgn="base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>
                <a:solidFill>
                  <a:srgbClr val="2B89AB"/>
                </a:solidFill>
                <a:latin typeface="Trebuchet MS"/>
              </a:rPr>
              <a:t>Qual a diferença entre PPE-PP com indicador de abandono ativo e PPE-AR?</a:t>
            </a:r>
          </a:p>
          <a:p>
            <a:pPr marL="1495425" lvl="5" indent="0" algn="just" eaLnBrk="0" fontAlgn="base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  <a:buNone/>
            </a:pPr>
            <a:r>
              <a:rPr lang="pt-PT">
                <a:solidFill>
                  <a:srgbClr val="2B89AB"/>
                </a:solidFill>
                <a:latin typeface="Trebuchet MS"/>
              </a:rPr>
              <a:t>Em termos de ocupação de solo é idêntico, no entanto a PPE-PP com indicador de abandono ativo dá-nos a informação de que a subparcela esteve classificada como PPE-PP e entretanto foi alterada por ter sido identificada predominância de vegetação arbustiva.</a:t>
            </a:r>
          </a:p>
          <a:p>
            <a:pPr marL="1495425" lvl="5" indent="0" algn="just" eaLnBrk="0" fontAlgn="base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  <a:buNone/>
            </a:pPr>
            <a:r>
              <a:rPr lang="pt-PT">
                <a:solidFill>
                  <a:srgbClr val="2B89AB"/>
                </a:solidFill>
                <a:latin typeface="Trebuchet MS"/>
              </a:rPr>
              <a:t>Assim, se o técnico estiver perante uma subparcela de PPE-PP que é visível no orto a predominância de vegetação arbustiva deve optar por ativar o indicador de abandono, deixando a classe PPE-AR para classificar as manchas concentradas de vegetação arbustiva, bem como as subparcelas que já se encontrem classificadas com PPE-AR.</a:t>
            </a:r>
          </a:p>
          <a:p>
            <a:pPr marL="854710" lvl="2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135" lvl="4" indent="-286385" algn="just"/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04343F0E-EF36-4062-9FDD-B7442D64A8B6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DF94EC-45F6-5A7E-8B00-CCCA87623BA7}"/>
              </a:ext>
            </a:extLst>
          </p:cNvPr>
          <p:cNvSpPr txBox="1"/>
          <p:nvPr/>
        </p:nvSpPr>
        <p:spPr>
          <a:xfrm>
            <a:off x="200025" y="890588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89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37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106247" y="861404"/>
            <a:ext cx="8665923" cy="215402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lvl="3" indent="-286385" algn="just"/>
            <a:r>
              <a:rPr lang="pt-PT" sz="1400">
                <a:solidFill>
                  <a:srgbClr val="2B89AB"/>
                </a:solidFill>
                <a:latin typeface="Trebuchet MS"/>
              </a:rPr>
              <a:t>Novos elementos lineares e da paisagem</a:t>
            </a:r>
            <a:endParaRPr lang="pt-PT"/>
          </a:p>
          <a:p>
            <a:pPr marL="1461135" lvl="4" indent="-286385" algn="just"/>
            <a:endParaRPr lang="pt-PT" sz="1400" b="1">
              <a:solidFill>
                <a:srgbClr val="23718D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1461135" lvl="4" indent="-286385" algn="just"/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342F080-5542-5C16-9710-78C14B7E9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0158"/>
              </p:ext>
            </p:extLst>
          </p:nvPr>
        </p:nvGraphicFramePr>
        <p:xfrm>
          <a:off x="669821" y="1863957"/>
          <a:ext cx="7126374" cy="266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897">
                  <a:extLst>
                    <a:ext uri="{9D8B030D-6E8A-4147-A177-3AD203B41FA5}">
                      <a16:colId xmlns:a16="http://schemas.microsoft.com/office/drawing/2014/main" val="193206387"/>
                    </a:ext>
                  </a:extLst>
                </a:gridCol>
                <a:gridCol w="2226468">
                  <a:extLst>
                    <a:ext uri="{9D8B030D-6E8A-4147-A177-3AD203B41FA5}">
                      <a16:colId xmlns:a16="http://schemas.microsoft.com/office/drawing/2014/main" val="1862816460"/>
                    </a:ext>
                  </a:extLst>
                </a:gridCol>
                <a:gridCol w="564306">
                  <a:extLst>
                    <a:ext uri="{9D8B030D-6E8A-4147-A177-3AD203B41FA5}">
                      <a16:colId xmlns:a16="http://schemas.microsoft.com/office/drawing/2014/main" val="172627580"/>
                    </a:ext>
                  </a:extLst>
                </a:gridCol>
                <a:gridCol w="3447703">
                  <a:extLst>
                    <a:ext uri="{9D8B030D-6E8A-4147-A177-3AD203B41FA5}">
                      <a16:colId xmlns:a16="http://schemas.microsoft.com/office/drawing/2014/main" val="697739965"/>
                    </a:ext>
                  </a:extLst>
                </a:gridCol>
              </a:tblGrid>
              <a:tr h="184193">
                <a:tc>
                  <a:txBody>
                    <a:bodyPr/>
                    <a:lstStyle/>
                    <a:p>
                      <a:pPr algn="ctr"/>
                      <a:r>
                        <a:rPr lang="pt-PT" sz="800">
                          <a:effectLst/>
                        </a:rPr>
                        <a:t>CATEGORIA</a:t>
                      </a:r>
                      <a:endParaRPr lang="pt-P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>
                          <a:effectLst/>
                        </a:rPr>
                        <a:t>CLASSE – Ocupação de solo</a:t>
                      </a:r>
                      <a:endParaRPr lang="pt-P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>
                          <a:effectLst/>
                        </a:rPr>
                        <a:t>Promoção ELP</a:t>
                      </a:r>
                      <a:endParaRPr lang="pt-P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>
                          <a:effectLst/>
                        </a:rPr>
                        <a:t>Despromoção ELP</a:t>
                      </a:r>
                      <a:endParaRPr lang="pt-P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374709502"/>
                  </a:ext>
                </a:extLst>
              </a:tr>
              <a:tr h="165956">
                <a:tc rowSpan="12">
                  <a:txBody>
                    <a:bodyPr/>
                    <a:lstStyle/>
                    <a:p>
                      <a:r>
                        <a:rPr lang="pt-PT" sz="800">
                          <a:effectLst/>
                        </a:rPr>
                        <a:t>ELEMENTOS LINEARES E DA PAISAGEM</a:t>
                      </a:r>
                      <a:endParaRPr lang="pt-P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Bosquete 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FBQ-EP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ZPC-ON  “Bosquete”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3049231021"/>
                  </a:ext>
                </a:extLst>
              </a:tr>
              <a:tr h="21853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Galerias Ripícolas 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GRP-EP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ZPC-ON “Galeria Ripícola (largura 2-12m)”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392303605"/>
                  </a:ext>
                </a:extLst>
              </a:tr>
              <a:tr h="16595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Sebes 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SEB-EL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ZPC-ON “Sebe (largura 2-12m)”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753364572"/>
                  </a:ext>
                </a:extLst>
              </a:tr>
              <a:tr h="21853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Linha de Água 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LAG-EL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MAG-ON “Linha de água (largura 2-8m)”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2828063586"/>
                  </a:ext>
                </a:extLst>
              </a:tr>
              <a:tr h="21853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Lagoas e charcas sem revestimento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CHL-EP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MAG-ON “Lagoa ou Charca sem revestimento”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4099232673"/>
                  </a:ext>
                </a:extLst>
              </a:tr>
              <a:tr h="23315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Vala de drenagem/rega sem revestimento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VAL-EL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MAG-ON “Valas de drenagem/rega sem revestimento (2-8m largura)”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3266433645"/>
                  </a:ext>
                </a:extLst>
              </a:tr>
              <a:tr h="16595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Talude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TLD-EL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TLD-ON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793815949"/>
                  </a:ext>
                </a:extLst>
              </a:tr>
              <a:tr h="1826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em Orizicultura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ORI-EL 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ORI-ON “caminho” 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4128738426"/>
                  </a:ext>
                </a:extLst>
              </a:tr>
              <a:tr h="18966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ORI-EL “Marachas e cômoros (2-8m largura)”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3954758992"/>
                  </a:ext>
                </a:extLst>
              </a:tr>
              <a:tr h="18844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ORI-EL “Valas drenagem/rega de orizicultura (2-8m largura)”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2716911321"/>
                  </a:ext>
                </a:extLst>
              </a:tr>
              <a:tr h="2179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Património cultural e arqueológico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PCA-EP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PCA-ON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4230205957"/>
                  </a:ext>
                </a:extLst>
              </a:tr>
              <a:tr h="25349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ELP Outros Muros de pedra posta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MUR-EL 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tc>
                  <a:txBody>
                    <a:bodyPr/>
                    <a:lstStyle/>
                    <a:p>
                      <a:r>
                        <a:rPr lang="pt-PT" sz="800" b="1">
                          <a:solidFill>
                            <a:schemeClr val="accent2"/>
                          </a:solidFill>
                          <a:effectLst/>
                        </a:rPr>
                        <a:t>MUR-ON "outros muros 2-6m largura” </a:t>
                      </a:r>
                      <a:endParaRPr lang="pt-PT" sz="8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826" marR="32826" marT="4559" marB="0" anchor="ctr"/>
                </a:tc>
                <a:extLst>
                  <a:ext uri="{0D108BD9-81ED-4DB2-BD59-A6C34878D82A}">
                    <a16:rowId xmlns:a16="http://schemas.microsoft.com/office/drawing/2014/main" val="56805305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39DCA5D-E1B9-A3E7-6D17-BD5E884F116D}"/>
              </a:ext>
            </a:extLst>
          </p:cNvPr>
          <p:cNvSpPr txBox="1"/>
          <p:nvPr/>
        </p:nvSpPr>
        <p:spPr>
          <a:xfrm>
            <a:off x="243840" y="14859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>
                <a:latin typeface="Trebuchet MS"/>
              </a:rPr>
              <a:t>2. Parcelário</a:t>
            </a:r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4B86CE-E98B-2912-146F-AA6262B16D41}"/>
              </a:ext>
            </a:extLst>
          </p:cNvPr>
          <p:cNvSpPr txBox="1"/>
          <p:nvPr/>
        </p:nvSpPr>
        <p:spPr>
          <a:xfrm>
            <a:off x="247650" y="858837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7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38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361010" y="1282232"/>
            <a:ext cx="8426394" cy="244963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6385" algn="just"/>
            <a:r>
              <a:rPr lang="pt-PT" b="1">
                <a:solidFill>
                  <a:srgbClr val="2B89AB"/>
                </a:solidFill>
              </a:rPr>
              <a:t>Layer ELP</a:t>
            </a:r>
            <a:r>
              <a:rPr lang="pt-PT">
                <a:solidFill>
                  <a:srgbClr val="2B89AB"/>
                </a:solidFill>
              </a:rPr>
              <a:t>  - novo Layer de edição (para representação de pontos e linhas) – Este layer destina-se a representar informação geográfica para as validações necessárias para a condição de alguns elementos lineares ou de paisagem ou de informação geográfica necessária para o Pedido Único – Não esteve disponível na tarefa de Revisão 2023.</a:t>
            </a:r>
            <a:endParaRPr lang="pt-PT"/>
          </a:p>
          <a:p>
            <a:pPr lvl="3" indent="-286385" algn="just"/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461135" lvl="4" indent="-286385" algn="just"/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C3C44A-6F5E-4D20-7F15-6781FC1211E3}"/>
              </a:ext>
            </a:extLst>
          </p:cNvPr>
          <p:cNvSpPr txBox="1"/>
          <p:nvPr/>
        </p:nvSpPr>
        <p:spPr>
          <a:xfrm>
            <a:off x="243840" y="14097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>
                <a:latin typeface="Trebuchet MS"/>
              </a:rPr>
              <a:t>2. Parcelário</a:t>
            </a:r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D1E906-F577-AEB9-7A10-D154427523F1}"/>
              </a:ext>
            </a:extLst>
          </p:cNvPr>
          <p:cNvSpPr txBox="1"/>
          <p:nvPr/>
        </p:nvSpPr>
        <p:spPr>
          <a:xfrm>
            <a:off x="247650" y="858837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39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285510" y="967168"/>
            <a:ext cx="8665923" cy="215402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7013" algn="just"/>
            <a:r>
              <a:rPr lang="pt-PT" sz="1400">
                <a:solidFill>
                  <a:srgbClr val="2B89AB"/>
                </a:solidFill>
                <a:latin typeface="Trebuchet MS"/>
              </a:rPr>
              <a:t>OPC-ON, ARV-EC ou </a:t>
            </a:r>
            <a:r>
              <a:rPr lang="pt-PT" sz="1400" b="1">
                <a:solidFill>
                  <a:schemeClr val="accent1"/>
                </a:solidFill>
                <a:latin typeface="Trebuchet MS"/>
              </a:rPr>
              <a:t>CPE-AG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então obriga a uma atualização prévia</a:t>
            </a:r>
          </a:p>
          <a:p>
            <a:pPr lvl="1" indent="-287013" algn="just"/>
            <a:endParaRPr lang="pt-PT"/>
          </a:p>
          <a:p>
            <a:pPr lvl="3" indent="-287013" algn="just"/>
            <a:endParaRPr lang="pt-PT" sz="1400">
              <a:solidFill>
                <a:srgbClr val="2B89AB"/>
              </a:solidFill>
            </a:endParaRPr>
          </a:p>
          <a:p>
            <a:pPr marL="855323" lvl="2" indent="-287013" algn="just"/>
            <a:endParaRPr lang="pt-PT" sz="1400">
              <a:solidFill>
                <a:srgbClr val="2B89AB"/>
              </a:solidFill>
            </a:endParaRPr>
          </a:p>
          <a:p>
            <a:pPr marL="855323" lvl="2" indent="-287013" algn="just"/>
            <a:endParaRPr lang="pt-PT" sz="1400">
              <a:solidFill>
                <a:srgbClr val="2B89AB"/>
              </a:solidFill>
            </a:endParaRPr>
          </a:p>
          <a:p>
            <a:pPr marL="855323" lvl="2" indent="-287013" algn="just"/>
            <a:endParaRPr lang="pt-PT" sz="1400">
              <a:solidFill>
                <a:srgbClr val="2B89AB"/>
              </a:solidFill>
            </a:endParaRPr>
          </a:p>
          <a:p>
            <a:pPr lvl="3" indent="-287013" algn="just"/>
            <a:endParaRPr lang="pt-PT" sz="1400">
              <a:solidFill>
                <a:srgbClr val="2B89AB"/>
              </a:solidFill>
            </a:endParaRPr>
          </a:p>
          <a:p>
            <a:pPr marL="855323" lvl="2" indent="-287013" algn="just"/>
            <a:endParaRPr lang="pt-PT" sz="1400">
              <a:solidFill>
                <a:srgbClr val="2B89AB"/>
              </a:solidFill>
            </a:endParaRPr>
          </a:p>
          <a:p>
            <a:pPr lvl="3" indent="-287013" algn="just"/>
            <a:endParaRPr lang="pt-PT" sz="1400">
              <a:solidFill>
                <a:srgbClr val="2B89AB"/>
              </a:solidFill>
            </a:endParaRPr>
          </a:p>
          <a:p>
            <a:pPr lvl="3" indent="-287013" algn="just"/>
            <a:endParaRPr lang="pt-PT" sz="1400">
              <a:solidFill>
                <a:srgbClr val="2B89AB"/>
              </a:solidFill>
            </a:endParaRPr>
          </a:p>
          <a:p>
            <a:pPr marL="1461734" lvl="4" indent="-287013" algn="just"/>
            <a:endParaRPr lang="pt-PT" sz="1400"/>
          </a:p>
          <a:p>
            <a:pPr marL="1461734" indent="-287013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13" algn="just"/>
            <a:endParaRPr lang="pt-PT" sz="1400">
              <a:solidFill>
                <a:srgbClr val="2B89AB"/>
              </a:solidFill>
            </a:endParaRPr>
          </a:p>
          <a:p>
            <a:pPr marL="855323" lvl="2" indent="-287013" algn="just"/>
            <a:endParaRPr lang="pt-PT" sz="1400">
              <a:solidFill>
                <a:srgbClr val="2B89AB"/>
              </a:solidFill>
            </a:endParaRPr>
          </a:p>
          <a:p>
            <a:pPr marL="855323" lvl="2" indent="-287013" algn="just"/>
            <a:endParaRPr lang="pt-PT" sz="1400">
              <a:solidFill>
                <a:srgbClr val="2B89AB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5CD526-1959-8AC6-EB95-B3296A456013}"/>
              </a:ext>
            </a:extLst>
          </p:cNvPr>
          <p:cNvSpPr txBox="1"/>
          <p:nvPr/>
        </p:nvSpPr>
        <p:spPr>
          <a:xfrm>
            <a:off x="2853647" y="3460464"/>
            <a:ext cx="2743200" cy="400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00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9155D60-FEC3-1C50-8EBA-2F1849611D3B}"/>
              </a:ext>
            </a:extLst>
          </p:cNvPr>
          <p:cNvGraphicFramePr>
            <a:graphicFrameLocks noGrp="1"/>
          </p:cNvGraphicFramePr>
          <p:nvPr/>
        </p:nvGraphicFramePr>
        <p:xfrm>
          <a:off x="540991" y="1404278"/>
          <a:ext cx="8017013" cy="36203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1415">
                  <a:extLst>
                    <a:ext uri="{9D8B030D-6E8A-4147-A177-3AD203B41FA5}">
                      <a16:colId xmlns:a16="http://schemas.microsoft.com/office/drawing/2014/main" val="1906588603"/>
                    </a:ext>
                  </a:extLst>
                </a:gridCol>
                <a:gridCol w="1839191">
                  <a:extLst>
                    <a:ext uri="{9D8B030D-6E8A-4147-A177-3AD203B41FA5}">
                      <a16:colId xmlns:a16="http://schemas.microsoft.com/office/drawing/2014/main" val="4049786398"/>
                    </a:ext>
                  </a:extLst>
                </a:gridCol>
                <a:gridCol w="2219498">
                  <a:extLst>
                    <a:ext uri="{9D8B030D-6E8A-4147-A177-3AD203B41FA5}">
                      <a16:colId xmlns:a16="http://schemas.microsoft.com/office/drawing/2014/main" val="332570448"/>
                    </a:ext>
                  </a:extLst>
                </a:gridCol>
                <a:gridCol w="2556909">
                  <a:extLst>
                    <a:ext uri="{9D8B030D-6E8A-4147-A177-3AD203B41FA5}">
                      <a16:colId xmlns:a16="http://schemas.microsoft.com/office/drawing/2014/main" val="795084869"/>
                    </a:ext>
                  </a:extLst>
                </a:gridCol>
              </a:tblGrid>
              <a:tr h="259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OCUPAÇÃO DE SOLO</a:t>
                      </a:r>
                    </a:p>
                  </a:txBody>
                  <a:tcPr marL="47188" marR="471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CONCEITO</a:t>
                      </a:r>
                    </a:p>
                  </a:txBody>
                  <a:tcPr marL="47188" marR="471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REGRAS DE DELIMITAÇÃO</a:t>
                      </a:r>
                    </a:p>
                  </a:txBody>
                  <a:tcPr marL="47188" marR="471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REGULAR</a:t>
                      </a:r>
                    </a:p>
                  </a:txBody>
                  <a:tcPr marL="47188" marR="471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774588"/>
                  </a:ext>
                </a:extLst>
              </a:tr>
              <a:tr h="994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 b="1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OPC-ON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Ocupação por Classificar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just" defTabSz="121917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Esta ocupação do solo corresponde a uma ocupação que carece de atualização e não está associada a qualquer classe de ocupação disponível.</a:t>
                      </a:r>
                    </a:p>
                    <a:p>
                      <a:pPr marL="45085" algn="just" defTabSz="121917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PT" sz="900" b="0" kern="1200">
                        <a:solidFill>
                          <a:schemeClr val="accent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188" marR="4718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Esta classe é atribuída automaticamente às subparcelas que resultam de uma redução de área da parcela em digitalização no SIP (subparcelas remanescentes).</a:t>
                      </a:r>
                      <a:endParaRPr lang="pt-PT" sz="900" b="0">
                        <a:solidFill>
                          <a:schemeClr val="accent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Caso seja possível </a:t>
                      </a:r>
                      <a:r>
                        <a:rPr lang="pt-PT" sz="900" b="0" err="1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fotointerpretar</a:t>
                      </a: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 a imagem do último </a:t>
                      </a:r>
                      <a:r>
                        <a:rPr lang="pt-PT" sz="900" b="0" err="1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ortofotomapa</a:t>
                      </a: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, o técnico de Revisão Regular deverá classificar a ocupação de solo de acordo com os conceitos e regras de delimitação definidos no </a:t>
                      </a: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  <a:hlinkClick r:id="rId2"/>
                        </a:rPr>
                        <a:t>Manual</a:t>
                      </a: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.</a:t>
                      </a:r>
                    </a:p>
                  </a:txBody>
                  <a:tcPr marL="47188" marR="4718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55514"/>
                  </a:ext>
                </a:extLst>
              </a:tr>
              <a:tr h="1252633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 b="1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ARV-EC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 b="1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Superfície com árvores por identificar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7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Superfícies com árvores ou outras culturas permanentes em que não seja possível identificar a sua espécie e também superfícies que estão a ser objeto de uma intervenção e que não é possível classificar, através da imagem do </a:t>
                      </a:r>
                      <a:r>
                        <a:rPr lang="pt-PT" sz="900" b="0" kern="1200" err="1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ortofotomapa</a:t>
                      </a: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Devem ser classificadas com esta classe as subparcelas onde são visíveis árvores, mas não há informação para identificar a espécie por fotointerpretação (Revisão Regular).</a:t>
                      </a:r>
                      <a:endParaRPr lang="pt-PT" sz="900" b="0">
                        <a:solidFill>
                          <a:schemeClr val="accent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 classe de ocupação de solo ARV-EC deve ser atribuída em Revisão Regular sempre que sejam visíveis no último </a:t>
                      </a:r>
                      <a:r>
                        <a:rPr lang="pt-PT" sz="900" b="0" err="1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ortofotomapa</a:t>
                      </a:r>
                      <a:r>
                        <a:rPr lang="pt-PT" sz="900" b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disponível, árvores em que não é possível identificar a sua espécie.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660962"/>
                  </a:ext>
                </a:extLst>
              </a:tr>
              <a:tr h="109489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 b="1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CPE-AG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 b="1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Cultura permanente a evidenciar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917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Classe para identificar área que foi classificada com cultura permanente, à qual não foram apresentadas evidências, e que não é coerente com a última imagem do </a:t>
                      </a:r>
                      <a:r>
                        <a:rPr lang="pt-PT" sz="900" b="0" kern="1200" err="1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ortofotomapa</a:t>
                      </a: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just" defTabSz="121917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 forma a não perder informação disponibilizada no SIP, devem ser classificadas com esta classe as subparcelas, que no âmbito de controlo de qualidade ou revisão regular, apresentam falta de evidência para a cultura classificada.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just" defTabSz="121917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 classe de ocupação de solo CPE-AG deve ser atribuída em Revisão Regular sempre, apesar da subparcela ter sido classificada com uma cultura permanente, não sendo visível no último </a:t>
                      </a:r>
                      <a:r>
                        <a:rPr lang="pt-PT" sz="900" b="0" kern="1200" err="1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ortofotomapa</a:t>
                      </a:r>
                      <a:r>
                        <a:rPr lang="pt-PT" sz="900" b="0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disponível, também não foram apresentadas evidências de campo.</a:t>
                      </a:r>
                      <a:endParaRPr lang="pt-PT" sz="900" b="0" kern="1200">
                        <a:solidFill>
                          <a:schemeClr val="accent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81696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5DDE6DA2-F881-D0F2-EA5A-03F0ECDFDB8C}"/>
              </a:ext>
            </a:extLst>
          </p:cNvPr>
          <p:cNvSpPr txBox="1"/>
          <p:nvPr/>
        </p:nvSpPr>
        <p:spPr>
          <a:xfrm>
            <a:off x="-576843" y="745460"/>
            <a:ext cx="791490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87013" algn="just"/>
            <a:r>
              <a:rPr lang="pt-PT" sz="1350">
                <a:solidFill>
                  <a:srgbClr val="2B89AB"/>
                </a:solidFill>
              </a:rPr>
              <a:t>Novas classes de ocupação do solo e alteração de conceitos (continuação)</a:t>
            </a:r>
          </a:p>
        </p:txBody>
      </p:sp>
      <p:sp>
        <p:nvSpPr>
          <p:cNvPr id="7" name="Rectângulo 4">
            <a:extLst>
              <a:ext uri="{FF2B5EF4-FFF2-40B4-BE49-F238E27FC236}">
                <a16:creationId xmlns:a16="http://schemas.microsoft.com/office/drawing/2014/main" id="{B884B2E8-E22E-76FA-D19D-76D676EA0432}"/>
              </a:ext>
            </a:extLst>
          </p:cNvPr>
          <p:cNvSpPr/>
          <p:nvPr/>
        </p:nvSpPr>
        <p:spPr>
          <a:xfrm>
            <a:off x="431541" y="6469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solidFill>
                  <a:schemeClr val="bg1"/>
                </a:solidFill>
                <a:latin typeface="Trebuchet MS" panose="020B0603020202020204" pitchFamily="34" charset="0"/>
                <a:cs typeface="+mn-cs"/>
              </a:rPr>
              <a:t>Alterações no Parcelário em 2023</a:t>
            </a:r>
          </a:p>
        </p:txBody>
      </p:sp>
    </p:spTree>
    <p:extLst>
      <p:ext uri="{BB962C8B-B14F-4D97-AF65-F5344CB8AC3E}">
        <p14:creationId xmlns:p14="http://schemas.microsoft.com/office/powerpoint/2010/main" val="181905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FB7CA-14E0-FF3D-6425-055331DF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7EDDAC7-6DAF-EC59-9B19-C647573EA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0D038F66-DEC7-57F4-BF28-D15EE10A9017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AD77247C-E102-3418-8204-EFBB9D2045AD}"/>
              </a:ext>
            </a:extLst>
          </p:cNvPr>
          <p:cNvSpPr/>
          <p:nvPr/>
        </p:nvSpPr>
        <p:spPr>
          <a:xfrm>
            <a:off x="431541" y="2038"/>
            <a:ext cx="6710602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 Sistema de Vigilância de Superfícies (SVS)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820246FB-ABAC-34B7-AE4C-193AF5B2425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0" y="765718"/>
            <a:ext cx="8825227" cy="189717"/>
          </a:xfrm>
        </p:spPr>
        <p:txBody>
          <a:bodyPr/>
          <a:lstStyle/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Em 2023 o Sistema de Vigilância de Superfícies aplicou-se:</a:t>
            </a:r>
            <a:endParaRPr lang="pt-PT"/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Pagamentos Diretos (PDI), Apoios Associados (AAS) e Manutenção da Atividade Agrícola em Zonas Desfavorecidas (MZD)*:</a:t>
            </a:r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455930" lvl="3" indent="0" algn="just">
              <a:buSzPct val="120000"/>
              <a:buNone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Nota: Também se aplicou nas Regiões Autónomas da Madeira e açores.</a:t>
            </a:r>
            <a:endParaRPr lang="pt-PT" sz="1400">
              <a:solidFill>
                <a:srgbClr val="2B89AB"/>
              </a:solidFill>
            </a:endParaRPr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740410" lvl="3" indent="-285750" algn="just">
              <a:buSzPct val="120000"/>
              <a:buFont typeface="Arial" pitchFamily="34" charset="0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694055" lvl="3" indent="-23876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3A07333-8814-44C0-F981-E3120ADEB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05402"/>
              </p:ext>
            </p:extLst>
          </p:nvPr>
        </p:nvGraphicFramePr>
        <p:xfrm>
          <a:off x="2628900" y="2505423"/>
          <a:ext cx="3886200" cy="181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66922121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Pagamentos Diretos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04595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Apoio ao rendimento base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39445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Pagamento aos pequenos agricultores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25209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Apoio redistributivo complementar</a:t>
                      </a:r>
                      <a:endParaRPr lang="pt-P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363960"/>
                  </a:ext>
                </a:extLst>
              </a:tr>
            </a:tbl>
          </a:graphicData>
        </a:graphic>
      </p:graphicFrame>
      <p:pic>
        <p:nvPicPr>
          <p:cNvPr id="3" name="Imagem 2" descr="PEPAC | Plano Estratégico da PAC 2023-2027 | PEPAC | POLÍTICA AGRÍCOLA">
            <a:extLst>
              <a:ext uri="{FF2B5EF4-FFF2-40B4-BE49-F238E27FC236}">
                <a16:creationId xmlns:a16="http://schemas.microsoft.com/office/drawing/2014/main" id="{E8B14B14-0A8C-125E-29F3-E26C5A0B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53" y="2552699"/>
            <a:ext cx="1503789" cy="14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56631"/>
      </p:ext>
    </p:extLst>
  </p:cSld>
  <p:clrMapOvr>
    <a:masterClrMapping/>
  </p:clrMapOvr>
  <p:transition spd="slow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D76A1-4EA7-9CF1-2D99-A4BF5D86F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A16382FE-7A63-67C4-DC8E-557D1CF61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lang="pt-PT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40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E5EDE7AA-0A42-9852-2CDE-96A304DC37B5}"/>
              </a:ext>
            </a:extLst>
          </p:cNvPr>
          <p:cNvSpPr/>
          <p:nvPr/>
        </p:nvSpPr>
        <p:spPr>
          <a:xfrm>
            <a:off x="701572" y="1086589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01903BAC-D5C4-6640-F2E9-A9EC4F7C69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-818210" y="634532"/>
            <a:ext cx="9020754" cy="313543"/>
          </a:xfrm>
        </p:spPr>
        <p:txBody>
          <a:bodyPr/>
          <a:lstStyle>
            <a:defPPr>
              <a:defRPr lang="pt-P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0" lvl="4" indent="0" algn="just">
              <a:buNone/>
            </a:pPr>
            <a:endParaRPr lang="pt-PT" sz="1400"/>
          </a:p>
          <a:p>
            <a:pPr marL="1461135" indent="-286385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  <a:p>
            <a:pPr marL="854710" lvl="2" indent="-286385" algn="just"/>
            <a:endParaRPr lang="pt-PT" sz="1400">
              <a:solidFill>
                <a:srgbClr val="2B89AB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86F4D75-DBB0-DD1D-F3B7-0369E170D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36473"/>
              </p:ext>
            </p:extLst>
          </p:nvPr>
        </p:nvGraphicFramePr>
        <p:xfrm>
          <a:off x="357187" y="1539875"/>
          <a:ext cx="8384494" cy="3363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572">
                  <a:extLst>
                    <a:ext uri="{9D8B030D-6E8A-4147-A177-3AD203B41FA5}">
                      <a16:colId xmlns:a16="http://schemas.microsoft.com/office/drawing/2014/main" val="2344737731"/>
                    </a:ext>
                  </a:extLst>
                </a:gridCol>
                <a:gridCol w="5842922">
                  <a:extLst>
                    <a:ext uri="{9D8B030D-6E8A-4147-A177-3AD203B41FA5}">
                      <a16:colId xmlns:a16="http://schemas.microsoft.com/office/drawing/2014/main" val="314529238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effectLst/>
                        </a:rPr>
                        <a:t>Tipo de elemento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>
                          <a:effectLst/>
                        </a:rPr>
                        <a:t>Validação no </a:t>
                      </a:r>
                      <a:r>
                        <a:rPr lang="pt-PT" sz="900" err="1">
                          <a:effectLst/>
                        </a:rPr>
                        <a:t>Layer</a:t>
                      </a:r>
                      <a:r>
                        <a:rPr lang="pt-PT" sz="900">
                          <a:effectLst/>
                        </a:rPr>
                        <a:t> ELP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 anchor="ctr"/>
                </a:tc>
                <a:extLst>
                  <a:ext uri="{0D108BD9-81ED-4DB2-BD59-A6C34878D82A}">
                    <a16:rowId xmlns:a16="http://schemas.microsoft.com/office/drawing/2014/main" val="4077981769"/>
                  </a:ext>
                </a:extLst>
              </a:tr>
              <a:tr h="233812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Galeria ripícolas 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“Galeria ripícola” para validação do comprimento igual ou superior a 25 m para ser ELP. 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2612375010"/>
                  </a:ext>
                </a:extLst>
              </a:tr>
              <a:tr h="352235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Vala de drenagem/rega orizicultura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“Vala drenagem/rega orizicultura” para validação do comprimento igual ou superior a 25 m para ser ELP e SIEA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1373413901"/>
                  </a:ext>
                </a:extLst>
              </a:tr>
              <a:tr h="176726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Marachas e Cômoros orizicultura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Validação do comprimento igual ou superior a 25 m para ser SIEA.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484939871"/>
                  </a:ext>
                </a:extLst>
              </a:tr>
              <a:tr h="224583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Sebe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“Sebe” se largura &lt; 2m (SIEA) para validação do comprimento igual ou superior a 25 m para ser SIEA.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3891413846"/>
                  </a:ext>
                </a:extLst>
              </a:tr>
              <a:tr h="41625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Muros de pedra posta de suporte a socalcos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“Muros de pedra posta de suporte a socalcos”. Única forma de representação destes muros. Estes muros não são representados enquanto </a:t>
                      </a:r>
                      <a:r>
                        <a:rPr lang="pt-PT" sz="900" err="1">
                          <a:solidFill>
                            <a:schemeClr val="accent2"/>
                          </a:solidFill>
                          <a:effectLst/>
                        </a:rPr>
                        <a:t>subparcela</a:t>
                      </a:r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 por o IFAP considerar que não existe este tipo de muros com largura superior a 2m de largura.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1384265706"/>
                  </a:ext>
                </a:extLst>
              </a:tr>
              <a:tr h="27909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Outros muros de pedra posta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“outros muros de pedra posta” se largura &lt; 2m para validação do comprimento igual ou superior a 25 m para ser SIEA.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367510786"/>
                  </a:ext>
                </a:extLst>
              </a:tr>
              <a:tr h="27909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Vala de drenagem/rega sem revestimento 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Vala de drenagem/rega sem revestimento se largura &lt; 2m para validação do comprimento igual ou superior a 25 m para ser SIEA.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196777371"/>
                  </a:ext>
                </a:extLst>
              </a:tr>
              <a:tr h="170231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Árvores em linha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“árvores em linha” e validação do comprimento igual ou superior a 25 m para ser ELP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39625267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Bardos de Urze - Madeira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“Bardos de Urze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2811667201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r>
                        <a:rPr lang="pt-PT" sz="900" err="1">
                          <a:effectLst/>
                        </a:rPr>
                        <a:t>Curraletas</a:t>
                      </a:r>
                      <a:r>
                        <a:rPr lang="pt-PT" sz="900">
                          <a:effectLst/>
                        </a:rPr>
                        <a:t> ou currais de vinha - Açores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Linha “</a:t>
                      </a:r>
                      <a:r>
                        <a:rPr lang="pt-PT" sz="900" err="1">
                          <a:solidFill>
                            <a:schemeClr val="accent2"/>
                          </a:solidFill>
                          <a:effectLst/>
                        </a:rPr>
                        <a:t>Curraletas</a:t>
                      </a:r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 ou currais de vinha”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2210975248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Árvore isolada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Ponto “Árvore isolada”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3895354740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Ninhos e caixas de abrigo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Ponto “Ninhos e caixas de abrigo”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3441513138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Ninho águia-caçadeira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Ponto “Ninhos águia-caçadeira”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2195579473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Comedouros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Ponto “Comedouros”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3610415585"/>
                  </a:ext>
                </a:extLst>
              </a:tr>
              <a:tr h="141934"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Contadores</a:t>
                      </a:r>
                      <a:endParaRPr lang="pt-P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solidFill>
                            <a:schemeClr val="accent2"/>
                          </a:solidFill>
                          <a:effectLst/>
                        </a:rPr>
                        <a:t>Ponto “Contadores”</a:t>
                      </a:r>
                      <a:endParaRPr lang="pt-PT" sz="9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6734" marR="26734" marT="4774" marB="0"/>
                </a:tc>
                <a:extLst>
                  <a:ext uri="{0D108BD9-81ED-4DB2-BD59-A6C34878D82A}">
                    <a16:rowId xmlns:a16="http://schemas.microsoft.com/office/drawing/2014/main" val="310597962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E733FA4-B521-4747-FAFF-524EA8A934AE}"/>
              </a:ext>
            </a:extLst>
          </p:cNvPr>
          <p:cNvSpPr txBox="1"/>
          <p:nvPr/>
        </p:nvSpPr>
        <p:spPr>
          <a:xfrm>
            <a:off x="243840" y="14097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>
                <a:latin typeface="Trebuchet MS"/>
              </a:rPr>
              <a:t>2. Parcelário</a:t>
            </a:r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830BDA-186D-4886-FA31-E5028F51A086}"/>
              </a:ext>
            </a:extLst>
          </p:cNvPr>
          <p:cNvSpPr txBox="1"/>
          <p:nvPr/>
        </p:nvSpPr>
        <p:spPr>
          <a:xfrm>
            <a:off x="247650" y="858837"/>
            <a:ext cx="56483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PT" sz="1400">
                <a:solidFill>
                  <a:srgbClr val="2B89AB"/>
                </a:solidFill>
                <a:latin typeface="Trebuchet MS"/>
                <a:cs typeface="Arial"/>
              </a:rPr>
              <a:t>Alterações Introduzidas no Parcelário em 2023</a:t>
            </a:r>
            <a:endParaRPr lang="pt-PT">
              <a:cs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A34EE0-1810-948E-670C-BBE34951E268}"/>
              </a:ext>
            </a:extLst>
          </p:cNvPr>
          <p:cNvSpPr txBox="1"/>
          <p:nvPr/>
        </p:nvSpPr>
        <p:spPr>
          <a:xfrm>
            <a:off x="485775" y="1239838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350">
                <a:solidFill>
                  <a:srgbClr val="2B89AB"/>
                </a:solidFill>
              </a:rPr>
              <a:t>Layer ELP 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28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41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-99441" y="656257"/>
            <a:ext cx="8665923" cy="215402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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Alterações a Introduzir no Parcelário em 2024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Parcela ativa (Alterações previstas)</a:t>
            </a: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Baldios de forma a contemplar os baldios revistos (revisão regular e IFAP)</a:t>
            </a: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Outras áreas de baldio terão que ser revistas previamente à submissão do PU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BUPI – Interoperabilidade</a:t>
            </a: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1º - Visualização das RGG através do WMS Externos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2º - Criação de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layer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de apoio no SIP com as RGG de forma a poder ser utilizada a geometria</a:t>
            </a:r>
          </a:p>
          <a:p>
            <a:pPr lvl="3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Fornecimento da informação SIP para auxílio da delimitação das RGG</a:t>
            </a: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Alteração da área mínima de digitalização de forma a permitir a representação de superfícies improdutivas sem limite de área</a:t>
            </a:r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2444"/>
      </p:ext>
    </p:extLst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42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277762" y="887526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2. Parcelário</a:t>
            </a: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150850" y="819923"/>
            <a:ext cx="8665923" cy="215402"/>
          </a:xfrm>
        </p:spPr>
        <p:txBody>
          <a:bodyPr/>
          <a:lstStyle/>
          <a:p>
            <a:pPr lvl="1" algn="just"/>
            <a:r>
              <a:rPr lang="pt-PT" sz="1400">
                <a:solidFill>
                  <a:srgbClr val="2B89AB"/>
                </a:solidFill>
                <a:latin typeface="Trebuchet MS"/>
              </a:rPr>
              <a:t>Alterações na App</a:t>
            </a:r>
            <a:endParaRPr lang="pt-PT" sz="1400" b="0">
              <a:latin typeface="Trebuchet MS"/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As fotografias passaram a poder ser associadas a uma finalidades (Parcelário, Controlo, Monitorização ou Investimento)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Também podem ser associadas a uma geometria (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subparcela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ou polígono de investimento)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Disponibilização dum campo para observações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Possibilidade de desenhar pontos, linhas ou polígonos (desde que o erro GPS recebido seja inferior a 5 metros), que podem depois ser enviados para 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iSIP</a:t>
            </a:r>
            <a:endParaRPr lang="pt-PT" sz="1400" err="1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Aviso de memória cheia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r>
              <a:rPr lang="pt-PT" sz="1400">
                <a:solidFill>
                  <a:srgbClr val="2B89AB"/>
                </a:solidFill>
                <a:latin typeface="Trebuchet MS"/>
              </a:rPr>
              <a:t>Mapa com a localização</a:t>
            </a:r>
            <a:endParaRPr lang="pt-PT" sz="1400">
              <a:solidFill>
                <a:srgbClr val="2B89AB"/>
              </a:solidFill>
            </a:endParaRPr>
          </a:p>
          <a:p>
            <a:pPr marL="568325" lvl="2" indent="0" algn="just">
              <a:buNone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Nota: Os problemas reportados durante a campanha deverão estar todos corrigidos</a:t>
            </a:r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1461770" lvl="4" indent="-287020" algn="just"/>
            <a:endParaRPr lang="pt-PT" sz="1400"/>
          </a:p>
          <a:p>
            <a:pPr marL="1461770" indent="-287020" algn="just">
              <a:buClr>
                <a:prstClr val="white"/>
              </a:buClr>
              <a:buFont typeface="Candara"/>
              <a:buAutoNum type="arabicPeriod"/>
            </a:pPr>
            <a:endParaRPr lang="pt-PT" sz="1400">
              <a:solidFill>
                <a:srgbClr val="FFFFFF"/>
              </a:solidFill>
            </a:endParaRPr>
          </a:p>
          <a:p>
            <a:pPr lvl="3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  <a:p>
            <a:pPr marL="855345" lvl="2" indent="-287020" algn="just"/>
            <a:endParaRPr lang="pt-PT" sz="1400">
              <a:solidFill>
                <a:srgbClr val="2B89AB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5CD526-1959-8AC6-EB95-B3296A456013}"/>
              </a:ext>
            </a:extLst>
          </p:cNvPr>
          <p:cNvSpPr txBox="1"/>
          <p:nvPr/>
        </p:nvSpPr>
        <p:spPr>
          <a:xfrm>
            <a:off x="2821540" y="315224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4754658"/>
      </p:ext>
    </p:extLst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43</a:t>
            </a:fld>
            <a:endParaRPr lang="pt-PT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 bwMode="auto">
          <a:xfrm>
            <a:off x="3447648" y="1610733"/>
            <a:ext cx="4275138" cy="2051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800" kern="1200">
                <a:solidFill>
                  <a:srgbClr val="2B89AB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62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556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143000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462088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pt-PT" altLang="pt-PT" sz="2400">
                <a:latin typeface="Trebuchet MS"/>
              </a:rPr>
              <a:t>3</a:t>
            </a:r>
            <a:r>
              <a:rPr lang="pt-PT" altLang="pt-PT" sz="2400" b="1">
                <a:latin typeface="Trebuchet MS"/>
              </a:rPr>
              <a:t>. </a:t>
            </a:r>
            <a:r>
              <a:rPr lang="pt-PT" altLang="pt-PT" sz="2400">
                <a:latin typeface="Trebuchet MS"/>
              </a:rPr>
              <a:t>Revisão Regular - Baldios</a:t>
            </a:r>
            <a:endParaRPr lang="pt-PT" altLang="pt-PT" sz="2400" b="1"/>
          </a:p>
        </p:txBody>
      </p:sp>
      <p:pic>
        <p:nvPicPr>
          <p:cNvPr id="3" name="Gráfico 2" descr="Aviso com preenchimento sólido">
            <a:extLst>
              <a:ext uri="{FF2B5EF4-FFF2-40B4-BE49-F238E27FC236}">
                <a16:creationId xmlns:a16="http://schemas.microsoft.com/office/drawing/2014/main" id="{22636B12-FE87-90AF-5452-DC7B0EBC3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0312" y="21563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5886"/>
      </p:ext>
    </p:extLst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AE21-B663-F57A-7B13-2A511F3E8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05F33E5B-5915-A2F6-691E-47E4D35C6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44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0524D978-288D-8EB6-D132-02B1BD6F2259}"/>
              </a:ext>
            </a:extLst>
          </p:cNvPr>
          <p:cNvSpPr/>
          <p:nvPr/>
        </p:nvSpPr>
        <p:spPr>
          <a:xfrm>
            <a:off x="701571" y="1086588"/>
            <a:ext cx="769585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4AC78549-FFC9-A846-12BD-CDD0A923A9DA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3. </a:t>
            </a:r>
            <a:r>
              <a:rPr lang="pt-PT" altLang="pt-PT" sz="2400">
                <a:latin typeface="Trebuchet MS"/>
                <a:cs typeface="+mn-cs"/>
              </a:rPr>
              <a:t>Revisão Regular - Baldios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BD72C6F-F39C-E695-A3AD-51C4753D3B90}"/>
              </a:ext>
            </a:extLst>
          </p:cNvPr>
          <p:cNvSpPr/>
          <p:nvPr/>
        </p:nvSpPr>
        <p:spPr>
          <a:xfrm>
            <a:off x="358775" y="1127125"/>
            <a:ext cx="8569325" cy="378618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PT" sz="1600">
                <a:solidFill>
                  <a:schemeClr val="tx1"/>
                </a:solidFill>
              </a:rPr>
              <a:t>Definições da Portaria nº 54-Q/2023, de 27 de fevereiro</a:t>
            </a:r>
          </a:p>
          <a:p>
            <a:pPr>
              <a:defRPr/>
            </a:pPr>
            <a:endParaRPr lang="pt-PT" sz="16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“1.3 — Prados e pastagens permanentes: As superfícies ocupadas com erva ou outras forrageiras herbáceas, quer semeadas quer espontâneas, por um período igual ou superior a cinco anos e que não estejam incluídas no sistema de rotação da exploração, na qual pode existir a presença de vegetação arbustiva dispersa constituída por formações lenhosas espontâneas com altura superior a 50 cm, ocupando até 50 % da superfície da </a:t>
            </a:r>
            <a:r>
              <a:rPr lang="pt-PT" sz="1600" b="0" err="1">
                <a:solidFill>
                  <a:schemeClr val="tx1"/>
                </a:solidFill>
                <a:latin typeface="Candara"/>
                <a:cs typeface="Arial"/>
              </a:rPr>
              <a:t>subparcela</a:t>
            </a: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, </a:t>
            </a:r>
            <a:r>
              <a:rPr lang="pt-PT" sz="1600" i="1" u="sng">
                <a:solidFill>
                  <a:schemeClr val="tx1"/>
                </a:solidFill>
                <a:latin typeface="Candara"/>
                <a:cs typeface="Arial"/>
              </a:rPr>
              <a:t>bem como as superfícies de prado e pastagem natural caracterizadas por práticas locais de pastoreio de carácter tradicional em zonas de baldio</a:t>
            </a: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”</a:t>
            </a:r>
          </a:p>
          <a:p>
            <a:pPr algn="just">
              <a:defRPr/>
            </a:pPr>
            <a:endParaRPr lang="pt-PT" sz="1600" b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“1.3.2 — Prados e pastagens permanentes — prática local: As superfícies de prados e pastagens permanentes, inseridas em zonas de baldio, com predominância de vegetação arbustiva dispersa de altura superior a 50 cm, ocupando mais de 50 % da superfície da </a:t>
            </a:r>
            <a:r>
              <a:rPr lang="pt-PT" sz="1600" b="0" err="1">
                <a:solidFill>
                  <a:schemeClr val="tx1"/>
                </a:solidFill>
                <a:latin typeface="Candara"/>
                <a:cs typeface="Arial"/>
              </a:rPr>
              <a:t>subparcela</a:t>
            </a: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, e que </a:t>
            </a:r>
            <a:r>
              <a:rPr lang="pt-PT" sz="1600" i="1" u="sng">
                <a:solidFill>
                  <a:schemeClr val="tx1"/>
                </a:solidFill>
                <a:latin typeface="Candara"/>
                <a:cs typeface="Arial"/>
              </a:rPr>
              <a:t>apresentam condições para a circulação e alimentação animal e são caracterizadas por práticas locais de pastoreio por animais das espécies bovina, caprina, ovina e equídea, de carácter tradicional</a:t>
            </a: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48507170"/>
      </p:ext>
    </p:extLst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49AC-EA38-8E2E-A01A-43DA47A36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951355B4-CC93-D5AE-62C3-03BE14921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45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C5ABFD12-E508-135D-2ACA-0622C7C935BA}"/>
              </a:ext>
            </a:extLst>
          </p:cNvPr>
          <p:cNvSpPr/>
          <p:nvPr/>
        </p:nvSpPr>
        <p:spPr>
          <a:xfrm>
            <a:off x="701571" y="1086588"/>
            <a:ext cx="769585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5169CE77-F0F2-A897-5320-E5D7FCD9E57E}"/>
              </a:ext>
            </a:extLst>
          </p:cNvPr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3. </a:t>
            </a:r>
            <a:r>
              <a:rPr lang="pt-PT" altLang="pt-PT" sz="2400">
                <a:latin typeface="Trebuchet MS"/>
                <a:cs typeface="+mn-cs"/>
              </a:rPr>
              <a:t>Revisão Regular - Baldios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EE8EDBF-DD98-D9AD-8E81-D6068B22A7FB}"/>
              </a:ext>
            </a:extLst>
          </p:cNvPr>
          <p:cNvSpPr/>
          <p:nvPr/>
        </p:nvSpPr>
        <p:spPr>
          <a:xfrm>
            <a:off x="358775" y="1127125"/>
            <a:ext cx="8569325" cy="230822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PT" sz="1600">
                <a:solidFill>
                  <a:schemeClr val="tx1"/>
                </a:solidFill>
                <a:latin typeface="Candara"/>
                <a:cs typeface="Arial"/>
              </a:rPr>
              <a:t>Superfícies que não são consideradas elegíveis:</a:t>
            </a:r>
          </a:p>
          <a:p>
            <a:pPr>
              <a:defRPr/>
            </a:pPr>
            <a:endParaRPr lang="pt-PT" sz="1600" b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Superfícies Florestais (FFL)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Superfícies com vegetação arbustiva e que não apresentem condições para a circulação e alimentação animal (SAR-FL)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Superfícies ocupadas maioritariamente com Pedra (IMP-AI)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Superfícies com pomares ou outras culturas permanentes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Improdutivos em geral (áreas sociais, vias, pedreiras, barragens, </a:t>
            </a:r>
            <a:r>
              <a:rPr lang="pt-PT" sz="1600" b="0" err="1">
                <a:solidFill>
                  <a:schemeClr val="tx1"/>
                </a:solidFill>
              </a:rPr>
              <a:t>etc</a:t>
            </a:r>
            <a:r>
              <a:rPr lang="pt-PT" sz="1600" b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pt-PT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23188"/>
      </p:ext>
    </p:extLst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Número do Diapositivo 1">
            <a:extLst>
              <a:ext uri="{FF2B5EF4-FFF2-40B4-BE49-F238E27FC236}">
                <a16:creationId xmlns:a16="http://schemas.microsoft.com/office/drawing/2014/main" id="{B49E078D-8783-4890-EEE0-A58379AA61F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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-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EF7E07-468D-4C8C-8003-A3A37C596E90}" type="slidenum">
              <a:rPr lang="pt-PT" altLang="pt-PT" sz="1000">
                <a:solidFill>
                  <a:schemeClr val="tx2"/>
                </a:solidFill>
                <a:latin typeface="Candara" panose="020E0502030303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pt-PT" altLang="pt-PT" sz="10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81C1569-3B7F-9104-CE98-4AFB5DCC0172}"/>
              </a:ext>
            </a:extLst>
          </p:cNvPr>
          <p:cNvSpPr/>
          <p:nvPr/>
        </p:nvSpPr>
        <p:spPr>
          <a:xfrm>
            <a:off x="358775" y="1127125"/>
            <a:ext cx="8569325" cy="4031873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Revisão de 2023 incidiu sobretudo nas áreas de baldios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1600" b="0">
              <a:solidFill>
                <a:schemeClr val="tx1"/>
              </a:solidFill>
              <a:latin typeface="Candar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Problemas identificados pelos Serviços de Auditoria da Comissão europeia</a:t>
            </a:r>
          </a:p>
          <a:p>
            <a:pPr marL="742950" lvl="1" indent="-285750">
              <a:buFont typeface="Courier New" panose="020B0604020202020204" pitchFamily="34" charset="0"/>
              <a:buChar char="o"/>
              <a:defRPr/>
            </a:pPr>
            <a:r>
              <a:rPr lang="pt-PT" sz="1600" b="0">
                <a:solidFill>
                  <a:schemeClr val="tx1"/>
                </a:solidFill>
                <a:latin typeface="Candara"/>
                <a:cs typeface="Arial"/>
              </a:rPr>
              <a:t>Auditoria decorreu em Maio de 2022</a:t>
            </a:r>
            <a:endParaRPr lang="pt-PT">
              <a:solidFill>
                <a:schemeClr val="tx1"/>
              </a:solidFill>
              <a:latin typeface="Candara"/>
              <a:cs typeface="Arial"/>
            </a:endParaRPr>
          </a:p>
          <a:p>
            <a:pPr marL="742950" lvl="1" indent="-285750">
              <a:buFont typeface="Courier New" panose="020B0604020202020204" pitchFamily="34" charset="0"/>
              <a:buChar char="o"/>
              <a:defRPr/>
            </a:pPr>
            <a:r>
              <a:rPr lang="pt-PT" sz="1600" b="0">
                <a:solidFill>
                  <a:schemeClr val="tx1"/>
                </a:solidFill>
              </a:rPr>
              <a:t>5 baldios analisados em écran</a:t>
            </a:r>
          </a:p>
          <a:p>
            <a:pPr marL="742950" lvl="1" indent="-285750">
              <a:buFont typeface="Courier New" panose="020B0604020202020204" pitchFamily="34" charset="0"/>
              <a:buChar char="o"/>
              <a:defRPr/>
            </a:pPr>
            <a:r>
              <a:rPr lang="pt-PT" sz="1600" b="0">
                <a:solidFill>
                  <a:schemeClr val="tx1"/>
                </a:solidFill>
              </a:rPr>
              <a:t>4 baldios visitados  na zona de vila Real</a:t>
            </a:r>
          </a:p>
          <a:p>
            <a:pPr marL="742950" lvl="1" indent="-285750">
              <a:buFont typeface="Courier New" panose="020B0604020202020204" pitchFamily="34" charset="0"/>
              <a:buChar char="o"/>
              <a:defRPr/>
            </a:pPr>
            <a:r>
              <a:rPr lang="pt-PT" sz="1600" b="0">
                <a:solidFill>
                  <a:schemeClr val="tx1"/>
                </a:solidFill>
              </a:rPr>
              <a:t>Os 4 baldios estavam em estado de abandono e não apresentavam qualquer evidência de pastoreio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1600" b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PT" sz="1600">
                <a:solidFill>
                  <a:schemeClr val="tx1"/>
                </a:solidFill>
              </a:rPr>
              <a:t>Principais comentários da Comissão: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1600" b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PT" sz="1600" b="0">
                <a:solidFill>
                  <a:schemeClr val="tx1"/>
                </a:solidFill>
              </a:rPr>
              <a:t>“Com base na análise em ecrã, surgiram dúvidas quanto ao estado dos terrenos na maior parte dos baldios controlados.”</a:t>
            </a:r>
          </a:p>
          <a:p>
            <a:pPr>
              <a:defRPr/>
            </a:pPr>
            <a:endParaRPr lang="pt-PT" sz="1600">
              <a:solidFill>
                <a:schemeClr val="tx1"/>
              </a:solidFill>
            </a:endParaRPr>
          </a:p>
          <a:p>
            <a:pPr>
              <a:defRPr/>
            </a:pPr>
            <a:endParaRPr lang="pt-PT" sz="1600">
              <a:solidFill>
                <a:schemeClr val="tx1"/>
              </a:solidFill>
            </a:endParaRPr>
          </a:p>
          <a:p>
            <a:pPr>
              <a:defRPr/>
            </a:pPr>
            <a:endParaRPr lang="pt-PT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Número do Diapositivo 1">
            <a:extLst>
              <a:ext uri="{FF2B5EF4-FFF2-40B4-BE49-F238E27FC236}">
                <a16:creationId xmlns:a16="http://schemas.microsoft.com/office/drawing/2014/main" id="{CABE3CE9-C8F1-3282-DF93-E5EC8430226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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-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A7BD16-C895-4414-A737-5D8CCFE0E885}" type="slidenum">
              <a:rPr lang="pt-PT" altLang="pt-PT" sz="1000">
                <a:solidFill>
                  <a:schemeClr val="tx2"/>
                </a:solidFill>
                <a:latin typeface="Candara" panose="020E0502030303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pt-PT" altLang="pt-PT" sz="10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8F7DD4B5-1FE9-7C58-C9E3-0B58E90B6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127125"/>
            <a:ext cx="8569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pt-PT" altLang="pt-PT" sz="1600">
              <a:solidFill>
                <a:schemeClr val="tx1"/>
              </a:solidFill>
            </a:endParaRPr>
          </a:p>
          <a:p>
            <a:pPr algn="just"/>
            <a:r>
              <a:rPr lang="pt-PT" altLang="pt-PT" sz="1600" b="0">
                <a:solidFill>
                  <a:schemeClr val="tx1"/>
                </a:solidFill>
              </a:rPr>
              <a:t>“As visitas de campo da auditoria revelaram que os baldios diziam principalmente respeito a </a:t>
            </a:r>
            <a:r>
              <a:rPr lang="pt-PT" altLang="pt-PT" sz="1600" i="1" u="sng">
                <a:solidFill>
                  <a:schemeClr val="tx1"/>
                </a:solidFill>
              </a:rPr>
              <a:t>terrenos abandonados, com numerosas superfícies de grande dimensão a transformar-se em florestas. Muitas partes não eram penetráveis, pelo que não podem ser consideradas acessíveis aos animais para pastoreio/alimentação</a:t>
            </a:r>
            <a:r>
              <a:rPr lang="pt-PT" altLang="pt-PT" sz="1600" b="0">
                <a:solidFill>
                  <a:schemeClr val="tx1"/>
                </a:solidFill>
              </a:rPr>
              <a:t>. Frequentemente, a vegetação arbustiva era não só extremamente densa, mas também muito alta (até 2 m de altura), o que suscita sérias dúvidas quanto ao facto de a superfície ter sido ou estar a ser utilizada para pastoreio. “</a:t>
            </a:r>
          </a:p>
          <a:p>
            <a:pPr algn="just"/>
            <a:endParaRPr lang="pt-PT" altLang="pt-PT" sz="1600" b="0">
              <a:solidFill>
                <a:schemeClr val="tx1"/>
              </a:solidFill>
            </a:endParaRPr>
          </a:p>
          <a:p>
            <a:pPr algn="just"/>
            <a:r>
              <a:rPr lang="pt-PT" altLang="pt-PT" sz="1600" b="0">
                <a:solidFill>
                  <a:schemeClr val="tx1"/>
                </a:solidFill>
              </a:rPr>
              <a:t>“A DG AGRI considera que as regras relativas à superfície elegível para prados permanentes em baldios estão a conduzir a uma </a:t>
            </a:r>
            <a:r>
              <a:rPr lang="pt-PT" altLang="pt-PT" sz="1600" i="1" u="sng">
                <a:solidFill>
                  <a:schemeClr val="tx1"/>
                </a:solidFill>
              </a:rPr>
              <a:t>sobrestimação da superfície máxima elegível</a:t>
            </a:r>
            <a:r>
              <a:rPr lang="pt-PT" altLang="pt-PT" sz="1600" b="0">
                <a:solidFill>
                  <a:schemeClr val="tx1"/>
                </a:solidFill>
              </a:rPr>
              <a:t> caso a parcela seja, em grande medida, ocupada por vegetação arbustiva dispersa inelegível.”</a:t>
            </a:r>
          </a:p>
          <a:p>
            <a:pPr algn="just"/>
            <a:endParaRPr lang="pt-PT" altLang="pt-PT" sz="1600" b="0">
              <a:solidFill>
                <a:schemeClr val="tx1"/>
              </a:solidFill>
            </a:endParaRPr>
          </a:p>
          <a:p>
            <a:pPr algn="just"/>
            <a:r>
              <a:rPr lang="pt-PT" altLang="pt-PT" sz="1600" b="0">
                <a:solidFill>
                  <a:schemeClr val="tx1"/>
                </a:solidFill>
              </a:rPr>
              <a:t>“</a:t>
            </a:r>
            <a:r>
              <a:rPr lang="pt-PT" altLang="pt-PT" sz="1600" i="1" u="sng">
                <a:solidFill>
                  <a:schemeClr val="tx1"/>
                </a:solidFill>
              </a:rPr>
              <a:t>Não se verificou efetivamente a prática local estabelecida para os terrenos em que a cobertura herbácea não é predominante</a:t>
            </a:r>
            <a:r>
              <a:rPr lang="pt-PT" altLang="pt-PT" sz="1600" b="0">
                <a:solidFill>
                  <a:schemeClr val="tx1"/>
                </a:solidFill>
              </a:rPr>
              <a:t>.”</a:t>
            </a:r>
          </a:p>
          <a:p>
            <a:pPr algn="just"/>
            <a:endParaRPr lang="pt-PT" altLang="pt-PT" sz="1600" b="0">
              <a:solidFill>
                <a:schemeClr val="tx1"/>
              </a:solidFill>
            </a:endParaRPr>
          </a:p>
          <a:p>
            <a:endParaRPr lang="pt-PT" altLang="pt-PT" sz="1600">
              <a:solidFill>
                <a:schemeClr val="tx1"/>
              </a:solidFill>
            </a:endParaRPr>
          </a:p>
          <a:p>
            <a:endParaRPr lang="pt-PT" altLang="pt-PT" sz="1600">
              <a:solidFill>
                <a:schemeClr val="tx1"/>
              </a:solidFill>
            </a:endParaRPr>
          </a:p>
          <a:p>
            <a:endParaRPr lang="pt-PT" altLang="pt-PT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Número do Diapositivo 1">
            <a:extLst>
              <a:ext uri="{FF2B5EF4-FFF2-40B4-BE49-F238E27FC236}">
                <a16:creationId xmlns:a16="http://schemas.microsoft.com/office/drawing/2014/main" id="{E4A6F819-6026-C1AB-BC0C-CC8FD817E2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05B51A69-4C70-4E21-85FC-FB72430258A8}" type="slidenum">
              <a:rPr lang="pt-PT" altLang="pt-PT" sz="1000" b="0">
                <a:solidFill>
                  <a:srgbClr val="258FAB"/>
                </a:solidFill>
              </a:rPr>
              <a:pPr/>
              <a:t>48</a:t>
            </a:fld>
            <a:endParaRPr lang="pt-PT" altLang="pt-PT" sz="1000" b="0">
              <a:solidFill>
                <a:srgbClr val="258FAB"/>
              </a:solidFill>
            </a:endParaRPr>
          </a:p>
        </p:txBody>
      </p:sp>
      <p:pic>
        <p:nvPicPr>
          <p:cNvPr id="43011" name="Imagem 3">
            <a:extLst>
              <a:ext uri="{FF2B5EF4-FFF2-40B4-BE49-F238E27FC236}">
                <a16:creationId xmlns:a16="http://schemas.microsoft.com/office/drawing/2014/main" id="{8FABCC6A-F53C-19E8-B50E-B6B0987E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862013"/>
            <a:ext cx="815022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m 5">
            <a:extLst>
              <a:ext uri="{FF2B5EF4-FFF2-40B4-BE49-F238E27FC236}">
                <a16:creationId xmlns:a16="http://schemas.microsoft.com/office/drawing/2014/main" id="{94243F3B-A5E6-E0B2-4AC1-08BB857C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908050"/>
            <a:ext cx="26479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Número do Diapositivo 1">
            <a:extLst>
              <a:ext uri="{FF2B5EF4-FFF2-40B4-BE49-F238E27FC236}">
                <a16:creationId xmlns:a16="http://schemas.microsoft.com/office/drawing/2014/main" id="{1B40F4C0-41BD-5B32-A76E-FF182F34663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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-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DC5D5DE-DEC5-4C25-9602-CAD2FFAF4F97}" type="slidenum">
              <a:rPr lang="pt-PT" altLang="pt-PT" sz="1000">
                <a:solidFill>
                  <a:schemeClr val="tx2"/>
                </a:solidFill>
                <a:latin typeface="Candara" panose="020E0502030303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pt-PT" altLang="pt-PT" sz="10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1515FE2-1A36-090A-00C0-4628E4757B53}"/>
              </a:ext>
            </a:extLst>
          </p:cNvPr>
          <p:cNvSpPr/>
          <p:nvPr/>
        </p:nvSpPr>
        <p:spPr>
          <a:xfrm>
            <a:off x="358775" y="1127125"/>
            <a:ext cx="85693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sz="1600" b="0">
                <a:solidFill>
                  <a:schemeClr val="tx1"/>
                </a:solidFill>
              </a:rPr>
              <a:t>Cálculo do Risco para o fundo</a:t>
            </a:r>
          </a:p>
          <a:p>
            <a:pPr>
              <a:defRPr/>
            </a:pPr>
            <a:endParaRPr lang="pt-PT" sz="1600" b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Incidiu sobre 9 baldios das regiões com maior número de baldios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Baldios de maior área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Máxima Área Elegível Inicial – 8.521,28 </a:t>
            </a:r>
            <a:r>
              <a:rPr lang="pt-PT" sz="1600" b="0" err="1">
                <a:solidFill>
                  <a:schemeClr val="tx1"/>
                </a:solidFill>
              </a:rPr>
              <a:t>ha</a:t>
            </a:r>
            <a:endParaRPr lang="pt-PT" sz="1600" b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Máxima Área Elegível após visitas ao terreno – 4.462,67 </a:t>
            </a:r>
            <a:r>
              <a:rPr lang="pt-PT" sz="1600" b="0" err="1">
                <a:solidFill>
                  <a:schemeClr val="tx1"/>
                </a:solidFill>
              </a:rPr>
              <a:t>ha</a:t>
            </a:r>
            <a:endParaRPr lang="pt-PT" sz="1600" b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b="0">
                <a:solidFill>
                  <a:schemeClr val="tx1"/>
                </a:solidFill>
              </a:rPr>
              <a:t>Redução na elegibilidade total dos 9 baldios de 4.058,61 </a:t>
            </a:r>
            <a:r>
              <a:rPr lang="pt-PT" sz="1600" b="0" err="1">
                <a:solidFill>
                  <a:schemeClr val="tx1"/>
                </a:solidFill>
              </a:rPr>
              <a:t>ha</a:t>
            </a:r>
            <a:r>
              <a:rPr lang="pt-PT" sz="1600" b="0">
                <a:solidFill>
                  <a:schemeClr val="tx1"/>
                </a:solidFill>
              </a:rPr>
              <a:t> (47,63%)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1600">
              <a:solidFill>
                <a:schemeClr val="tx1"/>
              </a:solidFill>
            </a:endParaRPr>
          </a:p>
          <a:p>
            <a:pPr>
              <a:defRPr/>
            </a:pPr>
            <a:endParaRPr lang="pt-PT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1C4FC-27E4-FB1F-FA52-3A5A58E5C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FD28A857-4ACA-D0B6-1E30-98B58477F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24E04AB0-E3F9-69E4-867F-BA16479B3FA3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C7D5662F-2E13-4C59-7916-9D604B9C1752}"/>
              </a:ext>
            </a:extLst>
          </p:cNvPr>
          <p:cNvSpPr/>
          <p:nvPr/>
        </p:nvSpPr>
        <p:spPr>
          <a:xfrm>
            <a:off x="431541" y="2038"/>
            <a:ext cx="6710602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 Sistema de Vigilância de Superfícies (SVS)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7E2B01FA-BBFF-BA1B-2EAF-F9FE6D8536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0" y="765718"/>
            <a:ext cx="8825227" cy="189717"/>
          </a:xfrm>
        </p:spPr>
        <p:txBody>
          <a:bodyPr/>
          <a:lstStyle/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740410" lvl="3" indent="-285750" algn="just">
              <a:buSzPct val="120000"/>
              <a:buChar char="§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694055" lvl="3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C0F8EEE-9331-490F-D20A-ECBBEC608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34158"/>
              </p:ext>
            </p:extLst>
          </p:nvPr>
        </p:nvGraphicFramePr>
        <p:xfrm>
          <a:off x="2366497" y="904178"/>
          <a:ext cx="425767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675">
                  <a:extLst>
                    <a:ext uri="{9D8B030D-6E8A-4147-A177-3AD203B41FA5}">
                      <a16:colId xmlns:a16="http://schemas.microsoft.com/office/drawing/2014/main" val="267934887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err="1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Apoios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Associados</a:t>
                      </a:r>
                      <a:endParaRPr lang="en-GB" b="0">
                        <a:solidFill>
                          <a:schemeClr val="tx1"/>
                        </a:solidFill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2831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à multiplicação de sementes certificadas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63422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específico para o algodão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3051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ao Arroz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92375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ao tomate para indústria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12821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às </a:t>
                      </a:r>
                      <a:r>
                        <a:rPr lang="pt-PT" sz="1400" err="1">
                          <a:effectLst/>
                          <a:latin typeface="Candara"/>
                        </a:rPr>
                        <a:t>proteaginosas</a:t>
                      </a:r>
                      <a:endParaRPr lang="pt-PT" err="1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86737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aos cereais praganosos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30289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ao milho para grão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0607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Pagamento ao milho silagem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88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005333"/>
      </p:ext>
    </p:extLst>
  </p:cSld>
  <p:clrMapOvr>
    <a:masterClrMapping/>
  </p:clrMapOvr>
  <p:transition spd="slow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50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3. </a:t>
            </a:r>
            <a:r>
              <a:rPr lang="pt-PT" altLang="pt-PT" sz="2400">
                <a:latin typeface="Trebuchet MS"/>
                <a:cs typeface="+mn-cs"/>
              </a:rPr>
              <a:t>Revisão Regular - Baldios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277617" y="1481713"/>
            <a:ext cx="8055895" cy="189717"/>
          </a:xfrm>
        </p:spPr>
        <p:txBody>
          <a:bodyPr/>
          <a:lstStyle/>
          <a:p>
            <a:pPr marL="741045" lvl="2" indent="-285750" algn="just"/>
            <a:r>
              <a:rPr lang="pt-PT" sz="1400">
                <a:latin typeface="Trebuchet MS"/>
              </a:rPr>
              <a:t>Terminada a revisão dos baldios, qualquer alteração de ocupação do solo a introduzir deverá ser suportada por fotografias georreferenciadas (Aplicação IFAP Mobile)</a:t>
            </a:r>
            <a:endParaRPr lang="pt-PT" sz="1400"/>
          </a:p>
          <a:p>
            <a:pPr marL="1028700" lvl="3" indent="-285750" algn="just"/>
            <a:endParaRPr lang="pt-PT" sz="1400"/>
          </a:p>
          <a:p>
            <a:pPr marL="0" lvl="1" indent="0" algn="just">
              <a:buNone/>
            </a:pPr>
            <a:endParaRPr lang="pt-PT" sz="1400"/>
          </a:p>
          <a:p>
            <a:pPr marL="285750" lvl="1" indent="-285750" algn="just"/>
            <a:endParaRPr lang="pt-PT" sz="1400">
              <a:solidFill>
                <a:srgbClr val="2B89AB"/>
              </a:solidFill>
            </a:endParaRPr>
          </a:p>
        </p:txBody>
      </p:sp>
      <p:pic>
        <p:nvPicPr>
          <p:cNvPr id="7" name="Imagem 6" descr="vaca, olhando para a câmera — Fotografias de Stock © tepic #6017825">
            <a:extLst>
              <a:ext uri="{FF2B5EF4-FFF2-40B4-BE49-F238E27FC236}">
                <a16:creationId xmlns:a16="http://schemas.microsoft.com/office/drawing/2014/main" id="{E87E0FEF-D847-8CC8-AA2A-92B12FC1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08" y="2569310"/>
            <a:ext cx="2900016" cy="19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8504"/>
      </p:ext>
    </p:extLst>
  </p:cSld>
  <p:clrMapOvr>
    <a:masterClrMapping/>
  </p:clrMapOvr>
  <p:transition spd="slow">
    <p:wheel spokes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51</a:t>
            </a:fld>
            <a:endParaRPr lang="pt-PT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 bwMode="auto">
          <a:xfrm>
            <a:off x="4256965" y="1492251"/>
            <a:ext cx="4275138" cy="20510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800" kern="1200">
                <a:solidFill>
                  <a:srgbClr val="2B89AB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62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55663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143000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462088" indent="-287338" algn="l" rt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 typeface="+mj-lt"/>
              <a:buNone/>
            </a:pPr>
            <a:r>
              <a:rPr lang="pt-PT" altLang="pt-PT" sz="2400"/>
              <a:t>4</a:t>
            </a:r>
            <a:r>
              <a:rPr lang="pt-PT" altLang="pt-PT" sz="2400" b="1"/>
              <a:t>. Recomendações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26870" t="19135" r="41792" b="22812"/>
          <a:stretch/>
        </p:blipFill>
        <p:spPr bwMode="auto">
          <a:xfrm>
            <a:off x="2186735" y="2211710"/>
            <a:ext cx="1137285" cy="115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728876"/>
      </p:ext>
    </p:extLst>
  </p:cSld>
  <p:clrMapOvr>
    <a:masterClrMapping/>
  </p:clrMapOvr>
  <p:transition spd="slow">
    <p:wheel spokes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52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 panose="020B0603020202020204" pitchFamily="34" charset="0"/>
                <a:cs typeface="+mn-cs"/>
              </a:rPr>
              <a:t>4. </a:t>
            </a:r>
            <a:r>
              <a:rPr lang="pt-PT" altLang="pt-PT" sz="2400">
                <a:latin typeface="Trebuchet MS" panose="020B0603020202020204" pitchFamily="34" charset="0"/>
                <a:cs typeface="+mn-cs"/>
              </a:rPr>
              <a:t>Recomendações Parcelário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251853" y="799197"/>
            <a:ext cx="8055895" cy="189717"/>
          </a:xfrm>
        </p:spPr>
        <p:txBody>
          <a:bodyPr/>
          <a:lstStyle/>
          <a:p>
            <a:pPr marL="285750" lvl="1" indent="-285750" algn="just">
              <a:buFont typeface="Wingdings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Sempre que possível gerar o documento de validações da exploração (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VAL_iE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) e corrigir o que for necessário </a:t>
            </a:r>
            <a:endParaRPr lang="pt-PT" sz="1400">
              <a:solidFill>
                <a:srgbClr val="2B89AB"/>
              </a:solidFill>
            </a:endParaRP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Analisar os limites das parcelas, das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subparcelas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e da respetiva classificação com os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ortofotomapas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de 2023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Verificar o limite das folhas agrícolas e desenhá-las corretamente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Ponderar a união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subparcelas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adjacentes da mesma classe e que tenham as mesmas características das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subparcelas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adjacentes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Analisar cuidadosamente os títulos de suporte, carregando-os na aplicação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iSIP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e associando-os a parcelas às quais dizem respeito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Tirar partido de toda a informação disponível (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Ortofotomapas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, App IFAP ou imagens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Sentinel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)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Utilizar as fotografias da App para evidenciar as ocupações do solo</a:t>
            </a:r>
            <a:endParaRPr lang="pt-PT" sz="1400">
              <a:solidFill>
                <a:srgbClr val="2B89AB"/>
              </a:solidFill>
            </a:endParaRPr>
          </a:p>
          <a:p>
            <a:pPr marL="285750" lvl="1" indent="-285750" algn="just">
              <a:buChar char="Ø"/>
            </a:pPr>
            <a:endParaRPr lang="pt-PT" sz="1400">
              <a:solidFill>
                <a:srgbClr val="2B89AB"/>
              </a:solidFill>
            </a:endParaRPr>
          </a:p>
          <a:p>
            <a:pPr marL="285750" lvl="1" indent="-285750" algn="just"/>
            <a:endParaRPr lang="pt-PT" sz="1400"/>
          </a:p>
          <a:p>
            <a:pPr marL="0" lvl="1" indent="0" algn="just">
              <a:buNone/>
            </a:pPr>
            <a:endParaRPr lang="pt-PT" sz="1400"/>
          </a:p>
          <a:p>
            <a:pPr marL="285750" lvl="1" indent="-28575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77268"/>
      </p:ext>
    </p:extLst>
  </p:cSld>
  <p:clrMapOvr>
    <a:masterClrMapping/>
  </p:clrMapOvr>
  <p:transition spd="slow">
    <p:wheel spokes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53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868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PT" sz="2400">
                <a:latin typeface="Trebuchet MS"/>
                <a:cs typeface="+mn-cs"/>
              </a:rPr>
              <a:t>4. Recomendações Parcelário</a:t>
            </a:r>
            <a:endParaRPr lang="pt-PT"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521550" y="986878"/>
            <a:ext cx="8055895" cy="189717"/>
          </a:xfrm>
        </p:spPr>
        <p:txBody>
          <a:bodyPr/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Exemplos a ter em atenção</a:t>
            </a:r>
          </a:p>
          <a:p>
            <a:pPr marL="741045" lvl="2" indent="-285750" algn="just"/>
            <a:r>
              <a:rPr lang="pt-PT" sz="1400">
                <a:solidFill>
                  <a:srgbClr val="2B89AB"/>
                </a:solidFill>
                <a:latin typeface="Trebuchet MS"/>
              </a:rPr>
              <a:t>Por vezes são carregados documentos na aplicação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iSIP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que não são depois relacionados com as parcelas </a:t>
            </a:r>
          </a:p>
          <a:p>
            <a:pPr marL="741045" lvl="2" indent="-285750" algn="just"/>
            <a:r>
              <a:rPr lang="pt-PT" sz="1400">
                <a:solidFill>
                  <a:srgbClr val="2B89AB"/>
                </a:solidFill>
                <a:latin typeface="Trebuchet MS"/>
              </a:rPr>
              <a:t>Por vezes são apresentados títulos que não dizem respeito à entidade (por exemplo uma sociedade unipessoal não é a mesma entidade que a pessoa individual – Nºs fiscais distintos)</a:t>
            </a:r>
            <a:endParaRPr lang="pt-PT"/>
          </a:p>
          <a:p>
            <a:pPr marL="741045" lvl="2" indent="-285750" algn="just"/>
            <a:r>
              <a:rPr lang="pt-PT" sz="1400">
                <a:solidFill>
                  <a:srgbClr val="2B89AB"/>
                </a:solidFill>
                <a:latin typeface="Trebuchet MS"/>
              </a:rPr>
              <a:t>Há atualizações de parcelas com origem de dados “evidências de campo” que não têm qualquer fotografia associada</a:t>
            </a:r>
          </a:p>
          <a:p>
            <a:pPr marL="741045" lvl="2" indent="-285750" algn="just"/>
            <a:r>
              <a:rPr lang="pt-PT" sz="1400">
                <a:solidFill>
                  <a:srgbClr val="2B89AB"/>
                </a:solidFill>
                <a:latin typeface="Trebuchet MS"/>
              </a:rPr>
              <a:t>Há parcelas com origem de dados “evidências de campo” que não estão suficientemente documentadas</a:t>
            </a:r>
            <a:endParaRPr lang="pt-PT" sz="1400">
              <a:solidFill>
                <a:srgbClr val="2B89AB"/>
              </a:solidFill>
            </a:endParaRPr>
          </a:p>
          <a:p>
            <a:pPr marL="1028700" lvl="3" indent="-285750" algn="just"/>
            <a:endParaRPr lang="pt-PT" sz="1400"/>
          </a:p>
          <a:p>
            <a:pPr marL="0" lvl="1" indent="0" algn="just">
              <a:buNone/>
            </a:pPr>
            <a:endParaRPr lang="pt-PT" sz="1400"/>
          </a:p>
          <a:p>
            <a:pPr marL="285750" lvl="1" indent="-285750" algn="just"/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45723"/>
      </p:ext>
    </p:extLst>
  </p:cSld>
  <p:clrMapOvr>
    <a:masterClrMapping/>
  </p:clrMapOvr>
  <p:transition spd="slow">
    <p:wheel spokes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54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6468"/>
            <a:ext cx="6165684" cy="5868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PT" sz="2400">
                <a:latin typeface="Trebuchet MS"/>
                <a:cs typeface="+mn-cs"/>
              </a:rPr>
              <a:t>4. Recomendações Parcelário</a:t>
            </a:r>
            <a:endParaRPr lang="pt-PT"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521550" y="986878"/>
            <a:ext cx="8055895" cy="189717"/>
          </a:xfrm>
        </p:spPr>
        <p:txBody>
          <a:bodyPr/>
          <a:lstStyle/>
          <a:p>
            <a:pPr marL="285750" lvl="1" indent="-285750" algn="just">
              <a:buFont typeface="Wingdings" panose="05000000000000000000" pitchFamily="2" charset="2"/>
              <a:buChar char="Ø"/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Analisar cuidadosamente as alterações suportada com evidências de campo (localização e número de fotografias) de forma a evitar erros</a:t>
            </a:r>
            <a:endParaRPr lang="pt-PT"/>
          </a:p>
          <a:p>
            <a:pPr marL="855345" lvl="2" indent="-287020" algn="just"/>
            <a:endParaRPr lang="pt-PT" sz="1400"/>
          </a:p>
          <a:p>
            <a:pPr marL="0" lvl="1" indent="0" algn="just">
              <a:buNone/>
            </a:pPr>
            <a:endParaRPr lang="pt-PT" sz="1400"/>
          </a:p>
          <a:p>
            <a:pPr marL="285750" lvl="1" indent="-285750" algn="just"/>
            <a:endParaRPr lang="pt-PT" sz="1400">
              <a:solidFill>
                <a:srgbClr val="2B89AB"/>
              </a:solidFill>
            </a:endParaRPr>
          </a:p>
        </p:txBody>
      </p:sp>
      <p:pic>
        <p:nvPicPr>
          <p:cNvPr id="3" name="Imagem 7">
            <a:extLst>
              <a:ext uri="{FF2B5EF4-FFF2-40B4-BE49-F238E27FC236}">
                <a16:creationId xmlns:a16="http://schemas.microsoft.com/office/drawing/2014/main" id="{DF9B3396-24DC-F6D6-E0BB-E21C661A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" r="12178" b="-292"/>
          <a:stretch/>
        </p:blipFill>
        <p:spPr>
          <a:xfrm>
            <a:off x="452062" y="1981563"/>
            <a:ext cx="2409136" cy="2202907"/>
          </a:xfrm>
          <a:prstGeom prst="rect">
            <a:avLst/>
          </a:prstGeom>
        </p:spPr>
      </p:pic>
      <p:pic>
        <p:nvPicPr>
          <p:cNvPr id="8" name="Imagem 8" descr="Uma imagem com mapa&#10;&#10;Descrição gerada automaticamente">
            <a:extLst>
              <a:ext uri="{FF2B5EF4-FFF2-40B4-BE49-F238E27FC236}">
                <a16:creationId xmlns:a16="http://schemas.microsoft.com/office/drawing/2014/main" id="{F61B5D7D-E106-B06B-F2E1-5E4DB9D00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88" b="286"/>
          <a:stretch/>
        </p:blipFill>
        <p:spPr>
          <a:xfrm>
            <a:off x="3129766" y="1994406"/>
            <a:ext cx="2087919" cy="2239901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63C790F7-9974-CF4D-37AD-1B6CBFF40B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18" b="590"/>
          <a:stretch/>
        </p:blipFill>
        <p:spPr>
          <a:xfrm>
            <a:off x="5479979" y="1981674"/>
            <a:ext cx="2877874" cy="22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6955"/>
      </p:ext>
    </p:extLst>
  </p:cSld>
  <p:clrMapOvr>
    <a:masterClrMapping/>
  </p:clrMapOvr>
  <p:transition spd="slow">
    <p:wheel spokes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5"/>
          <p:cNvSpPr txBox="1">
            <a:spLocks noChangeArrowheads="1"/>
          </p:cNvSpPr>
          <p:nvPr/>
        </p:nvSpPr>
        <p:spPr bwMode="auto">
          <a:xfrm>
            <a:off x="4932363" y="3941764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itchFamily="2" charset="2"/>
              <a:buChar char="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defRPr sz="16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PT" altLang="pt-PT" sz="2800" b="0">
                <a:solidFill>
                  <a:srgbClr val="505050"/>
                </a:solidFill>
              </a:rPr>
              <a:t>Obrigado pela atenção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4219" y="1865314"/>
            <a:ext cx="755967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PT" sz="3200">
                <a:solidFill>
                  <a:srgbClr val="258FAB"/>
                </a:solidFill>
                <a:latin typeface="Trebuchet MS" panose="020B0603020202020204" pitchFamily="34" charset="0"/>
              </a:rPr>
              <a:t>Cultivamos o desenvolvimento, apoiamos o futuro!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1FF3F-F9E3-442C-B427-70393E249642}" type="slidenum">
              <a:rPr lang="pt-PT" smtClean="0"/>
              <a:pPr>
                <a:defRPr/>
              </a:pPr>
              <a:t>55</a:t>
            </a:fld>
            <a:endParaRPr lang="pt-PT"/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FD94F-2B3A-8721-34A5-A66DF08B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5591B13-0674-A80E-477B-11A0D3494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354D2892-8EED-6116-A0D7-E5EE06FE983D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58054A56-7804-C33A-50A8-4AC0EB28DE19}"/>
              </a:ext>
            </a:extLst>
          </p:cNvPr>
          <p:cNvSpPr/>
          <p:nvPr/>
        </p:nvSpPr>
        <p:spPr>
          <a:xfrm>
            <a:off x="431541" y="2038"/>
            <a:ext cx="6710602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 Sistema de Vigilância de Superfícies (SVS)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EFBFBD27-25BF-1939-D208-1F14BB123F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0" y="765718"/>
            <a:ext cx="8825227" cy="189717"/>
          </a:xfrm>
        </p:spPr>
        <p:txBody>
          <a:bodyPr/>
          <a:lstStyle/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740410" lvl="3" indent="-285750" algn="just">
              <a:buSzPct val="120000"/>
              <a:buChar char="§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694055" lvl="3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01F9A44-4C40-9931-6C73-777CB8DC9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80778"/>
              </p:ext>
            </p:extLst>
          </p:nvPr>
        </p:nvGraphicFramePr>
        <p:xfrm>
          <a:off x="495300" y="1304925"/>
          <a:ext cx="8153400" cy="310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56145407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600" b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Manutenção da Atividade Agrícola em Zonas Desfavorecidas</a:t>
                      </a:r>
                      <a:endParaRPr lang="pt-PT" b="0">
                        <a:solidFill>
                          <a:schemeClr val="tx1"/>
                        </a:solidFill>
                        <a:effectLst/>
                        <a:latin typeface="Candara"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3565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Apoio às Zonas com condicionantes Naturais – zonas de montanha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3377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Apoio às Zonas com condicionantes Naturais – zonas sujeitas a condicionantes naturais significativas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1253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Apoio às Zonas com condicionantes Naturais – zonas afetadas por condicionantes específicas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06331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Zonas afetadas por condicionantes específicas (Açores)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97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Apoio a Zonas com Condicionantes Naturais ou específicas  - Madeira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1238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fontAlgn="base"/>
                      <a:r>
                        <a:rPr lang="pt-PT" sz="1400">
                          <a:effectLst/>
                          <a:latin typeface="Candara"/>
                        </a:rPr>
                        <a:t>Apoio a Zonas com Condicionantes Naturais ou específicas - Porto Santo</a:t>
                      </a:r>
                      <a:endParaRPr lang="pt-PT">
                        <a:effectLst/>
                        <a:latin typeface="Candara"/>
                      </a:endParaRPr>
                    </a:p>
                  </a:txBody>
                  <a:tcPr anchor="ctr">
                    <a:lnL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8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15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7018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E1DE6-2BDF-04F5-601F-6881EDB8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7749D81-36AB-59DD-6149-4D9578E80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8640363B-5684-F41C-3B98-10E2091A32AD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86C48CAF-9411-F48A-53B4-F0A0F3EBC63A}"/>
              </a:ext>
            </a:extLst>
          </p:cNvPr>
          <p:cNvSpPr/>
          <p:nvPr/>
        </p:nvSpPr>
        <p:spPr>
          <a:xfrm>
            <a:off x="431541" y="2038"/>
            <a:ext cx="6710602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 Sistema de Vigilância de Superfícies (SVS)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566F14C1-B32D-D3D3-8B6B-2575B11CDF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9390" y="1058438"/>
            <a:ext cx="8825227" cy="189717"/>
          </a:xfrm>
        </p:spPr>
        <p:txBody>
          <a:bodyPr/>
          <a:lstStyle/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Declarações não analisadas atualmente pelo SVS</a:t>
            </a:r>
            <a:endParaRPr lang="pt-PT"/>
          </a:p>
          <a:p>
            <a:pPr marL="1060450" lvl="4" indent="-285750" algn="just">
              <a:buSzPct val="120000"/>
              <a:buFont typeface="Courier New" panose="05000000000000000000" pitchFamily="2" charset="2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Culturas que não tenham um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píxel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inteiramente contido no polígono</a:t>
            </a:r>
            <a:endParaRPr lang="pt-PT" sz="1400">
              <a:solidFill>
                <a:srgbClr val="2B89AB"/>
              </a:solidFill>
            </a:endParaRPr>
          </a:p>
          <a:p>
            <a:pPr marL="1060450" lvl="4" indent="-285750" algn="just">
              <a:buSzPct val="120000"/>
              <a:buFont typeface="Courier New" panose="05000000000000000000" pitchFamily="2" charset="2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Estufas</a:t>
            </a:r>
            <a:endParaRPr lang="pt-PT" sz="1400">
              <a:solidFill>
                <a:srgbClr val="2B89AB"/>
              </a:solidFill>
            </a:endParaRPr>
          </a:p>
          <a:p>
            <a:pPr marL="1060450" lvl="4" indent="-285750" algn="just">
              <a:buSzPct val="120000"/>
              <a:buFont typeface="Courier New" panose="05000000000000000000" pitchFamily="2" charset="2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Cabeceiras de culturas permanentes e elementos lineares</a:t>
            </a:r>
            <a:endParaRPr lang="pt-PT" sz="1400">
              <a:solidFill>
                <a:srgbClr val="2B89AB"/>
              </a:solidFill>
            </a:endParaRPr>
          </a:p>
          <a:p>
            <a:pPr marL="740410" lvl="3" indent="-285750" algn="just">
              <a:buSzPct val="120000"/>
              <a:buFont typeface="Arial" pitchFamily="34" charset="0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694055" lvl="3" indent="-23876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562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5E60-9EFE-6525-32E0-159639E19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69AAA2E6-EBE9-5B3E-DCBD-690DBD572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  <p:sp>
        <p:nvSpPr>
          <p:cNvPr id="4" name="Rectângulo 3">
            <a:extLst>
              <a:ext uri="{FF2B5EF4-FFF2-40B4-BE49-F238E27FC236}">
                <a16:creationId xmlns:a16="http://schemas.microsoft.com/office/drawing/2014/main" id="{3BE231A6-4952-43CE-4904-91FC59C6F63C}"/>
              </a:ext>
            </a:extLst>
          </p:cNvPr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DF0FE158-3C73-0C06-789B-D2ADB1866C16}"/>
              </a:ext>
            </a:extLst>
          </p:cNvPr>
          <p:cNvSpPr/>
          <p:nvPr/>
        </p:nvSpPr>
        <p:spPr>
          <a:xfrm>
            <a:off x="431541" y="2038"/>
            <a:ext cx="6710602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 Sistema de Vigilância de Superfícies (SVS)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F28EABC3-6FE4-14C7-67BF-5288A761821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0" y="765718"/>
            <a:ext cx="8825227" cy="189717"/>
          </a:xfrm>
        </p:spPr>
        <p:txBody>
          <a:bodyPr/>
          <a:lstStyle/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Ponto Situação</a:t>
            </a:r>
            <a:endParaRPr lang="pt-PT"/>
          </a:p>
          <a:p>
            <a:pPr marL="741680" lvl="3" indent="-28575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As respostas apresentadas já foram todas analisadas, contudo estão ainda por finalizar as seguintes situações:</a:t>
            </a:r>
            <a:endParaRPr lang="pt-PT" sz="1400">
              <a:solidFill>
                <a:srgbClr val="2B89AB"/>
              </a:solidFill>
            </a:endParaRPr>
          </a:p>
          <a:p>
            <a:pPr marL="1060450" lvl="4" indent="-285750" algn="just">
              <a:buSzPct val="120000"/>
              <a:buFont typeface="Courier New" panose="05000000000000000000" pitchFamily="2" charset="2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Pedidos de alteração do Pedido Único ainda por finalizar</a:t>
            </a:r>
          </a:p>
          <a:p>
            <a:pPr marL="1060450" lvl="4" indent="-285750" algn="just">
              <a:buSzPct val="120000"/>
              <a:buFont typeface="Courier New" panose="05000000000000000000" pitchFamily="2" charset="2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Pedidos de alteração ao Pedido Único apresentados em conjunto com a justificação do SVS</a:t>
            </a:r>
            <a:endParaRPr lang="pt-PT" sz="1400">
              <a:solidFill>
                <a:srgbClr val="2B89AB"/>
              </a:solidFill>
            </a:endParaRPr>
          </a:p>
          <a:p>
            <a:pPr marL="1060450" lvl="4" indent="-285750" algn="just">
              <a:buSzPct val="120000"/>
              <a:buFont typeface="Courier New" panose="05000000000000000000" pitchFamily="2" charset="2"/>
              <a:buChar char="o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Resposta indicando que enviou ou que iria enviar fotografias mas estas não estão disponíveis no </a:t>
            </a:r>
            <a:r>
              <a:rPr lang="pt-PT" sz="1400" err="1">
                <a:solidFill>
                  <a:srgbClr val="2B89AB"/>
                </a:solidFill>
                <a:latin typeface="Trebuchet MS"/>
              </a:rPr>
              <a:t>iSIP</a:t>
            </a:r>
            <a:r>
              <a:rPr lang="pt-PT" sz="1400">
                <a:solidFill>
                  <a:srgbClr val="2B89AB"/>
                </a:solidFill>
                <a:latin typeface="Trebuchet MS"/>
              </a:rPr>
              <a:t> (para estes estamos a pedir o envio das fotografias)</a:t>
            </a:r>
            <a:endParaRPr lang="pt-PT" sz="1400">
              <a:solidFill>
                <a:srgbClr val="2B89AB"/>
              </a:solidFill>
            </a:endParaRPr>
          </a:p>
          <a:p>
            <a:pPr marL="1060450" lvl="4" indent="-285750" algn="just">
              <a:buSzPct val="120000"/>
              <a:buFont typeface="Courier New" panose="05000000000000000000" pitchFamily="2" charset="2"/>
              <a:buChar char="o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740410" lvl="3" indent="-285750" algn="just">
              <a:buSzPct val="120000"/>
              <a:buFont typeface="Arial" pitchFamily="34" charset="0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694055" lvl="3" indent="-238760" algn="just">
              <a:buSzPct val="120000"/>
              <a:buFont typeface="Arial" panose="05000000000000000000" pitchFamily="2" charset="2"/>
              <a:buChar char="•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4407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3D88-6B1A-4A4F-93F3-7417514EA212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701571" y="1086588"/>
            <a:ext cx="769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pt-PT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31541" y="2038"/>
            <a:ext cx="6710602" cy="578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1" algn="just" eaLnBrk="0" hangingPunc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2B89AB"/>
              </a:buClr>
              <a:buSzPct val="125000"/>
            </a:pPr>
            <a:r>
              <a:rPr lang="pt-PT" sz="2400">
                <a:latin typeface="Trebuchet MS"/>
                <a:cs typeface="+mn-cs"/>
              </a:rPr>
              <a:t>1. Sistema de Vigilância de Superfícies (SVS)</a:t>
            </a:r>
            <a:endParaRPr lang="pt-PT" sz="240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4"/>
          </p:nvPr>
        </p:nvSpPr>
        <p:spPr>
          <a:xfrm>
            <a:off x="0" y="765718"/>
            <a:ext cx="8825227" cy="189717"/>
          </a:xfrm>
        </p:spPr>
        <p:txBody>
          <a:bodyPr/>
          <a:lstStyle/>
          <a:p>
            <a:pPr marL="1060450" lvl="4" indent="-285750" algn="just">
              <a:buSzPct val="120000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  <a:latin typeface="Trebuchet MS"/>
            </a:endParaRPr>
          </a:p>
          <a:p>
            <a:pPr marL="1060450" lvl="4" indent="-285750" algn="just">
              <a:buSzPct val="120000"/>
              <a:tabLst>
                <a:tab pos="339329" algn="l"/>
              </a:tabLst>
            </a:pPr>
            <a:r>
              <a:rPr lang="pt-PT" sz="1400" b="1" i="1" u="sng">
                <a:solidFill>
                  <a:srgbClr val="2B89AB"/>
                </a:solidFill>
                <a:latin typeface="Trebuchet MS"/>
              </a:rPr>
              <a:t>Atenção: As culturas não conformes não são objeto de pagamento</a:t>
            </a:r>
            <a:endParaRPr lang="pt-PT" b="1" i="1" u="sng"/>
          </a:p>
          <a:p>
            <a:pPr marL="407035" lvl="2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Notificações aos beneficiários:</a:t>
            </a:r>
          </a:p>
          <a:p>
            <a:pPr marL="740410" lvl="3" indent="-285750" algn="just">
              <a:buSzPct val="120000"/>
              <a:buFont typeface="Wingdings" panose="05000000000000000000" pitchFamily="2" charset="2"/>
              <a:buChar char="§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No Pedido Único o beneficiário é informado da realização de controlos por SVS</a:t>
            </a:r>
          </a:p>
          <a:p>
            <a:pPr marL="740410" lvl="3" indent="-285750" algn="just">
              <a:buSzPct val="120000"/>
              <a:buFont typeface="Wingdings" panose="05000000000000000000" pitchFamily="2" charset="2"/>
              <a:buChar char="§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Sempre que forem detetadas culturas não conformes, o IFAP enviará mensagens de correio eletrónico. Os beneficiários sem e-mail serão notificados por ofício</a:t>
            </a:r>
          </a:p>
          <a:p>
            <a:pPr marL="740410" lvl="3" indent="-285750" algn="just">
              <a:buFont typeface="Wingdings,Sans-Serif" panose="05000000000000000000" pitchFamily="2" charset="2"/>
              <a:buChar char="§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Os relatórios do SVS estão disponíveis na área reservada da página internet do IFAP</a:t>
            </a:r>
            <a:endParaRPr lang="en-US" sz="1400">
              <a:solidFill>
                <a:srgbClr val="2B89AB"/>
              </a:solidFill>
              <a:latin typeface="Trebuchet MS"/>
            </a:endParaRPr>
          </a:p>
          <a:p>
            <a:pPr marL="740410" lvl="3" indent="-285750" algn="just">
              <a:buFont typeface="Wingdings,Sans-Serif" panose="05000000000000000000" pitchFamily="2" charset="2"/>
              <a:buChar char="§"/>
              <a:tabLst>
                <a:tab pos="339329" algn="l"/>
              </a:tabLst>
            </a:pPr>
            <a:r>
              <a:rPr lang="pt-PT" sz="1400">
                <a:solidFill>
                  <a:srgbClr val="2B89AB"/>
                </a:solidFill>
                <a:latin typeface="Trebuchet MS"/>
              </a:rPr>
              <a:t>Após a conclusão da análise será enviada uma nova notificação dando conta dessa situação</a:t>
            </a:r>
            <a:endParaRPr lang="pt-PT" sz="1400">
              <a:solidFill>
                <a:srgbClr val="2B89AB"/>
              </a:solidFill>
            </a:endParaRPr>
          </a:p>
          <a:p>
            <a:pPr marL="740410" lvl="3" indent="-285750" algn="just">
              <a:buSzPct val="120000"/>
              <a:buFont typeface="Wingdings" panose="05000000000000000000" pitchFamily="2" charset="2"/>
              <a:buChar char="§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740410" lvl="3" indent="-285750" algn="just">
              <a:buSzPct val="120000"/>
              <a:buFont typeface="Wingdings" panose="05000000000000000000" pitchFamily="2" charset="2"/>
              <a:buChar char="§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  <a:p>
            <a:pPr marL="694055" lvl="3" indent="-238760" algn="just">
              <a:buSzPct val="120000"/>
              <a:buFont typeface="Wingdings" panose="05000000000000000000" pitchFamily="2" charset="2"/>
              <a:buChar char="Ø"/>
              <a:tabLst>
                <a:tab pos="339329" algn="l"/>
              </a:tabLst>
            </a:pPr>
            <a:endParaRPr lang="pt-PT" sz="1400">
              <a:solidFill>
                <a:srgbClr val="2B8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7371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onalizado 22">
      <a:dk1>
        <a:sysClr val="windowText" lastClr="000000"/>
      </a:dk1>
      <a:lt1>
        <a:sysClr val="window" lastClr="FFFFFF"/>
      </a:lt1>
      <a:dk2>
        <a:srgbClr val="258FAB"/>
      </a:dk2>
      <a:lt2>
        <a:srgbClr val="C6E7FC"/>
      </a:lt2>
      <a:accent1>
        <a:srgbClr val="258FAB"/>
      </a:accent1>
      <a:accent2>
        <a:srgbClr val="23718D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lnDef>
      <a:spPr>
        <a:ln cap="flat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d6fbae-d18c-49b9-827b-ef4fa516a32b">
      <UserInfo>
        <DisplayName>Maria Brandão</DisplayName>
        <AccountId>14</AccountId>
        <AccountType/>
      </UserInfo>
      <UserInfo>
        <DisplayName>Carlos Paulo</DisplayName>
        <AccountId>33</AccountId>
        <AccountType/>
      </UserInfo>
      <UserInfo>
        <DisplayName>Ana Marques</DisplayName>
        <AccountId>66</AccountId>
        <AccountType/>
      </UserInfo>
      <UserInfo>
        <DisplayName>Manuel Camacho</DisplayName>
        <AccountId>70</AccountId>
        <AccountType/>
      </UserInfo>
      <UserInfo>
        <DisplayName>Gestão de Conteúdos Portal</DisplayName>
        <AccountId>94</AccountId>
        <AccountType/>
      </UserInfo>
    </SharedWithUsers>
    <lcf76f155ced4ddcb4097134ff3c332f xmlns="5399dd73-3458-46cc-953e-caad4892d1f1">
      <Terms xmlns="http://schemas.microsoft.com/office/infopath/2007/PartnerControls"/>
    </lcf76f155ced4ddcb4097134ff3c332f>
    <TaxCatchAll xmlns="72d6fbae-d18c-49b9-827b-ef4fa516a3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8C405C63CD544F9651A90105E62ED5" ma:contentTypeVersion="17" ma:contentTypeDescription="Criar um novo documento." ma:contentTypeScope="" ma:versionID="c79f2b048bbac7f60599bb965a485791">
  <xsd:schema xmlns:xsd="http://www.w3.org/2001/XMLSchema" xmlns:xs="http://www.w3.org/2001/XMLSchema" xmlns:p="http://schemas.microsoft.com/office/2006/metadata/properties" xmlns:ns2="5399dd73-3458-46cc-953e-caad4892d1f1" xmlns:ns3="72d6fbae-d18c-49b9-827b-ef4fa516a32b" targetNamespace="http://schemas.microsoft.com/office/2006/metadata/properties" ma:root="true" ma:fieldsID="cf2a8f8dc04bafe260a994d7f383e42b" ns2:_="" ns3:_="">
    <xsd:import namespace="5399dd73-3458-46cc-953e-caad4892d1f1"/>
    <xsd:import namespace="72d6fbae-d18c-49b9-827b-ef4fa516a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9dd73-3458-46cc-953e-caad4892d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78f8d61e-c1e6-4fe7-9260-0b6fc39ad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6fbae-d18c-49b9-827b-ef4fa516a3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886f91-f0eb-49dc-bc03-46f57c8fd229}" ma:internalName="TaxCatchAll" ma:showField="CatchAllData" ma:web="72d6fbae-d18c-49b9-827b-ef4fa516a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DFA4D-26BE-4F6F-9533-0E0D9B089C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F12F9F-551E-4767-835C-2520AD3E791D}">
  <ds:schemaRefs>
    <ds:schemaRef ds:uri="5399dd73-3458-46cc-953e-caad4892d1f1"/>
    <ds:schemaRef ds:uri="72d6fbae-d18c-49b9-827b-ef4fa516a32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D44B9D-2F33-4D8A-9D80-E6E9A0488F84}">
  <ds:schemaRefs>
    <ds:schemaRef ds:uri="5399dd73-3458-46cc-953e-caad4892d1f1"/>
    <ds:schemaRef ds:uri="72d6fbae-d18c-49b9-827b-ef4fa516a3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55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Forma de Onda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atividades 2013</dc:title>
  <dc:creator>Ana Aguiar</dc:creator>
  <cp:revision>1</cp:revision>
  <cp:lastPrinted>2014-02-04T08:54:35Z</cp:lastPrinted>
  <dcterms:created xsi:type="dcterms:W3CDTF">2012-10-01T10:57:15Z</dcterms:created>
  <dcterms:modified xsi:type="dcterms:W3CDTF">2024-01-17T13:07:36Z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0x010100E28C405C63CD544F9651A90105E62ED5</vt:lpwstr>
  </property>
  <property fmtid="{D5CDD505-2E9C-101B-9397-08002B2CF9AE}" pid="3" name="MediaServiceImageTags">
    <vt:lpwstr/>
  </property>
</Properties>
</file>